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9" r:id="rId7"/>
    <p:sldId id="781" r:id="rId8"/>
    <p:sldId id="671" r:id="rId9"/>
    <p:sldId id="672" r:id="rId10"/>
    <p:sldId id="670" r:id="rId11"/>
    <p:sldId id="674" r:id="rId12"/>
    <p:sldId id="788" r:id="rId13"/>
    <p:sldId id="775" r:id="rId14"/>
    <p:sldId id="278" r:id="rId15"/>
    <p:sldId id="790" r:id="rId16"/>
    <p:sldId id="304" r:id="rId17"/>
    <p:sldId id="305" r:id="rId18"/>
    <p:sldId id="791" r:id="rId19"/>
    <p:sldId id="783" r:id="rId20"/>
    <p:sldId id="307" r:id="rId21"/>
    <p:sldId id="780" r:id="rId22"/>
    <p:sldId id="792" r:id="rId23"/>
    <p:sldId id="301" r:id="rId24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96E"/>
    <a:srgbClr val="015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4" y="72"/>
      </p:cViewPr>
      <p:guideLst>
        <p:guide orient="horz" pos="16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B60D7-3AC3-4205-BE64-0A4E0D3EC12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369E32E-E007-4219-91F5-21C87A997F11}">
      <dgm:prSet phldrT="[文本]" custT="1"/>
      <dgm:spPr/>
      <dgm:t>
        <a:bodyPr/>
        <a:lstStyle/>
        <a:p>
          <a:r>
            <a:rPr lang="zh-CN" altLang="en-US" sz="1400" b="1" dirty="0"/>
            <a:t>餐补</a:t>
          </a:r>
        </a:p>
      </dgm:t>
    </dgm:pt>
    <dgm:pt modelId="{07DC4A65-F6E9-4AF0-BCA0-87E5AFC45C88}" cxnId="{097CD156-85CA-4C63-8186-5FCB8B28E7D1}" type="parTrans">
      <dgm:prSet/>
      <dgm:spPr/>
      <dgm:t>
        <a:bodyPr/>
        <a:lstStyle/>
        <a:p>
          <a:endParaRPr lang="zh-CN" altLang="en-US" sz="1200" b="1"/>
        </a:p>
      </dgm:t>
    </dgm:pt>
    <dgm:pt modelId="{48B5622F-A1CF-4E4A-81F0-0B8CBA4ECA1B}" cxnId="{097CD156-85CA-4C63-8186-5FCB8B28E7D1}" type="sibTrans">
      <dgm:prSet custT="1"/>
      <dgm:spPr/>
      <dgm:t>
        <a:bodyPr/>
        <a:lstStyle/>
        <a:p>
          <a:endParaRPr lang="zh-CN" altLang="en-US" sz="1400" b="1" dirty="0"/>
        </a:p>
      </dgm:t>
    </dgm:pt>
    <dgm:pt modelId="{FE432C38-077F-44FE-8C46-F8016F745D31}">
      <dgm:prSet phldrT="[文本]" custT="1"/>
      <dgm:spPr/>
      <dgm:t>
        <a:bodyPr/>
        <a:lstStyle/>
        <a:p>
          <a:r>
            <a:rPr lang="zh-CN" altLang="en-US" sz="1400" b="1" dirty="0"/>
            <a:t>过节费</a:t>
          </a:r>
        </a:p>
      </dgm:t>
    </dgm:pt>
    <dgm:pt modelId="{8B09D639-BBAB-4F5D-AC19-B1FD79B4D0FB}" cxnId="{8175AD32-789F-4623-B818-BB3BE086772B}" type="parTrans">
      <dgm:prSet/>
      <dgm:spPr/>
      <dgm:t>
        <a:bodyPr/>
        <a:lstStyle/>
        <a:p>
          <a:endParaRPr lang="zh-CN" altLang="en-US" sz="1200" b="1"/>
        </a:p>
      </dgm:t>
    </dgm:pt>
    <dgm:pt modelId="{E6919102-36F1-45B8-966F-C79B59F333C5}" cxnId="{8175AD32-789F-4623-B818-BB3BE086772B}" type="sibTrans">
      <dgm:prSet custT="1"/>
      <dgm:spPr/>
      <dgm:t>
        <a:bodyPr/>
        <a:lstStyle/>
        <a:p>
          <a:endParaRPr lang="zh-CN" altLang="en-US"/>
        </a:p>
      </dgm:t>
    </dgm:pt>
    <dgm:pt modelId="{F4941419-1D35-4926-8046-E034BF66CDC4}">
      <dgm:prSet phldrT="[文本]" custT="1"/>
      <dgm:spPr/>
      <dgm:t>
        <a:bodyPr/>
        <a:lstStyle/>
        <a:p>
          <a:r>
            <a:rPr lang="zh-CN" altLang="en-US" sz="1400" b="1" dirty="0"/>
            <a:t>班车</a:t>
          </a:r>
        </a:p>
      </dgm:t>
    </dgm:pt>
    <dgm:pt modelId="{D6462FBD-0FBB-4646-9D25-80070F43135E}" cxnId="{4D76258C-030F-4DF4-9E09-B15E3B3087ED}" type="parTrans">
      <dgm:prSet/>
      <dgm:spPr/>
      <dgm:t>
        <a:bodyPr/>
        <a:lstStyle/>
        <a:p>
          <a:endParaRPr lang="zh-CN" altLang="en-US" sz="1200" b="1"/>
        </a:p>
      </dgm:t>
    </dgm:pt>
    <dgm:pt modelId="{06AC6EB2-9103-4838-8EED-1E068C3D4C72}" cxnId="{4D76258C-030F-4DF4-9E09-B15E3B3087ED}" type="sibTrans">
      <dgm:prSet custT="1"/>
      <dgm:spPr/>
      <dgm:t>
        <a:bodyPr/>
        <a:lstStyle/>
        <a:p>
          <a:endParaRPr lang="zh-CN" altLang="en-US"/>
        </a:p>
      </dgm:t>
    </dgm:pt>
    <dgm:pt modelId="{619A4988-933E-42F8-84BD-FDAC47CFE4C7}">
      <dgm:prSet phldrT="[文本]" custT="1"/>
      <dgm:spPr/>
      <dgm:t>
        <a:bodyPr/>
        <a:lstStyle/>
        <a:p>
          <a:r>
            <a:rPr lang="zh-CN" altLang="en-US" sz="1400" b="1" dirty="0"/>
            <a:t>五险一金</a:t>
          </a:r>
        </a:p>
      </dgm:t>
    </dgm:pt>
    <dgm:pt modelId="{8567FD00-FE9A-406A-9215-6213C0F7B8D6}" cxnId="{F3285361-3002-47B7-90BA-AAC4DA0869FF}" type="parTrans">
      <dgm:prSet/>
      <dgm:spPr/>
      <dgm:t>
        <a:bodyPr/>
        <a:lstStyle/>
        <a:p>
          <a:endParaRPr lang="zh-CN" altLang="en-US" sz="1200" b="1"/>
        </a:p>
      </dgm:t>
    </dgm:pt>
    <dgm:pt modelId="{462E9AF4-1AE9-4BBC-8BAA-DE3F8C604271}" cxnId="{F3285361-3002-47B7-90BA-AAC4DA0869FF}" type="sibTrans">
      <dgm:prSet custT="1"/>
      <dgm:spPr/>
      <dgm:t>
        <a:bodyPr/>
        <a:lstStyle/>
        <a:p>
          <a:endParaRPr lang="zh-CN" altLang="en-US"/>
        </a:p>
      </dgm:t>
    </dgm:pt>
    <dgm:pt modelId="{A32697D2-44E8-425C-BDD4-ED82737DFE32}">
      <dgm:prSet phldrT="[文本]" custT="1"/>
      <dgm:spPr/>
      <dgm:t>
        <a:bodyPr/>
        <a:lstStyle/>
        <a:p>
          <a:r>
            <a:rPr lang="zh-CN" altLang="en-US" sz="1400" b="1" dirty="0"/>
            <a:t>年终奖</a:t>
          </a:r>
        </a:p>
      </dgm:t>
    </dgm:pt>
    <dgm:pt modelId="{CFDE6F98-70EF-499F-8932-610EAA5626C4}" cxnId="{3844F953-1318-43DF-BF1D-8A4951DB685F}" type="parTrans">
      <dgm:prSet/>
      <dgm:spPr/>
      <dgm:t>
        <a:bodyPr/>
        <a:lstStyle/>
        <a:p>
          <a:endParaRPr lang="zh-CN" altLang="en-US" sz="1200" b="1"/>
        </a:p>
      </dgm:t>
    </dgm:pt>
    <dgm:pt modelId="{42BA5797-99D8-455F-95D5-35F9104314FB}" cxnId="{3844F953-1318-43DF-BF1D-8A4951DB685F}" type="sibTrans">
      <dgm:prSet custT="1"/>
      <dgm:spPr/>
      <dgm:t>
        <a:bodyPr/>
        <a:lstStyle/>
        <a:p>
          <a:endParaRPr lang="zh-CN" altLang="en-US"/>
        </a:p>
      </dgm:t>
    </dgm:pt>
    <dgm:pt modelId="{B022FF5A-74E2-4614-8F17-523E2CFF8CA1}">
      <dgm:prSet phldrT="[文本]" custT="1"/>
      <dgm:spPr/>
      <dgm:t>
        <a:bodyPr/>
        <a:lstStyle/>
        <a:p>
          <a:r>
            <a:rPr lang="zh-CN" altLang="en-US" sz="1400" b="1" dirty="0"/>
            <a:t>工会福利</a:t>
          </a:r>
        </a:p>
      </dgm:t>
    </dgm:pt>
    <dgm:pt modelId="{C28F4A14-54A6-414B-8E4B-EB796DAB1266}" cxnId="{CD510CCD-E2ED-4CA0-9BC4-C9A7FB3F4831}" type="parTrans">
      <dgm:prSet/>
      <dgm:spPr/>
      <dgm:t>
        <a:bodyPr/>
        <a:lstStyle/>
        <a:p>
          <a:endParaRPr lang="zh-CN" altLang="en-US" sz="1200" b="1"/>
        </a:p>
      </dgm:t>
    </dgm:pt>
    <dgm:pt modelId="{CA1FC968-D2FA-4CA5-9C77-218A95B5AF59}" cxnId="{CD510CCD-E2ED-4CA0-9BC4-C9A7FB3F4831}" type="sibTrans">
      <dgm:prSet custT="1"/>
      <dgm:spPr/>
      <dgm:t>
        <a:bodyPr/>
        <a:lstStyle/>
        <a:p>
          <a:endParaRPr lang="zh-CN" altLang="en-US"/>
        </a:p>
      </dgm:t>
    </dgm:pt>
    <dgm:pt modelId="{33E68DC6-E5D9-4C02-98F6-FD8181FB1CD0}">
      <dgm:prSet custT="1"/>
      <dgm:spPr/>
      <dgm:t>
        <a:bodyPr/>
        <a:lstStyle/>
        <a:p>
          <a:r>
            <a:rPr lang="zh-CN" altLang="en-US" sz="1400" b="1" dirty="0"/>
            <a:t>社团活动</a:t>
          </a:r>
        </a:p>
      </dgm:t>
    </dgm:pt>
    <dgm:pt modelId="{9BE221A4-AB51-474A-86D0-97D8404FAE7B}" cxnId="{8EDEB834-FFAA-4030-AF56-BE643B89C3D2}" type="parTrans">
      <dgm:prSet/>
      <dgm:spPr/>
      <dgm:t>
        <a:bodyPr/>
        <a:lstStyle/>
        <a:p>
          <a:endParaRPr lang="zh-CN" altLang="en-US"/>
        </a:p>
      </dgm:t>
    </dgm:pt>
    <dgm:pt modelId="{0EA8BD9F-3EB4-49F5-95DC-21272FAA18AD}" cxnId="{8EDEB834-FFAA-4030-AF56-BE643B89C3D2}" type="sibTrans">
      <dgm:prSet/>
      <dgm:spPr/>
      <dgm:t>
        <a:bodyPr/>
        <a:lstStyle/>
        <a:p>
          <a:endParaRPr lang="zh-CN" altLang="en-US"/>
        </a:p>
      </dgm:t>
    </dgm:pt>
    <dgm:pt modelId="{A2120CA1-A4FC-4C8B-B2C8-67DF48892145}">
      <dgm:prSet custT="1"/>
      <dgm:spPr/>
      <dgm:t>
        <a:bodyPr/>
        <a:lstStyle/>
        <a:p>
          <a:r>
            <a:rPr lang="zh-CN" altLang="en-US" sz="1400" b="1" dirty="0"/>
            <a:t>宿舍</a:t>
          </a:r>
        </a:p>
      </dgm:t>
    </dgm:pt>
    <dgm:pt modelId="{B5079C78-607B-4B5B-B970-A22373DAF53D}" cxnId="{AB6511A6-8533-4B42-B7FB-538F5398B0A9}" type="parTrans">
      <dgm:prSet/>
      <dgm:spPr/>
      <dgm:t>
        <a:bodyPr/>
        <a:lstStyle/>
        <a:p>
          <a:endParaRPr lang="zh-CN" altLang="en-US"/>
        </a:p>
      </dgm:t>
    </dgm:pt>
    <dgm:pt modelId="{4C6F2111-A01C-4B6B-9999-322316CC38A8}" cxnId="{AB6511A6-8533-4B42-B7FB-538F5398B0A9}" type="sibTrans">
      <dgm:prSet/>
      <dgm:spPr/>
      <dgm:t>
        <a:bodyPr/>
        <a:lstStyle/>
        <a:p>
          <a:endParaRPr lang="zh-CN" altLang="en-US"/>
        </a:p>
      </dgm:t>
    </dgm:pt>
    <dgm:pt modelId="{C233E099-1F10-44EF-9CA3-F8DF05FF1BD8}">
      <dgm:prSet custT="1"/>
      <dgm:spPr/>
      <dgm:t>
        <a:bodyPr/>
        <a:lstStyle/>
        <a:p>
          <a:r>
            <a:rPr lang="zh-CN" altLang="en-US" sz="1400" b="1" dirty="0"/>
            <a:t>年假</a:t>
          </a:r>
        </a:p>
      </dgm:t>
    </dgm:pt>
    <dgm:pt modelId="{8D5958C3-0B36-4E75-9B41-0F177FB3E6CB}" cxnId="{E9DAC5F7-7E41-4E8A-B3EF-337555CDDDE9}" type="parTrans">
      <dgm:prSet/>
      <dgm:spPr/>
      <dgm:t>
        <a:bodyPr/>
        <a:lstStyle/>
        <a:p>
          <a:endParaRPr lang="zh-CN" altLang="en-US"/>
        </a:p>
      </dgm:t>
    </dgm:pt>
    <dgm:pt modelId="{4BBB76D1-8111-47E1-92D5-2CAABA1A40C4}" cxnId="{E9DAC5F7-7E41-4E8A-B3EF-337555CDDDE9}" type="sibTrans">
      <dgm:prSet/>
      <dgm:spPr/>
      <dgm:t>
        <a:bodyPr/>
        <a:lstStyle/>
        <a:p>
          <a:endParaRPr lang="zh-CN" altLang="en-US"/>
        </a:p>
      </dgm:t>
    </dgm:pt>
    <dgm:pt modelId="{495C731A-0440-4B7E-8B1D-BBA9AE08B7D0}">
      <dgm:prSet custT="1"/>
      <dgm:spPr/>
      <dgm:t>
        <a:bodyPr/>
        <a:lstStyle/>
        <a:p>
          <a:r>
            <a:rPr lang="zh-CN" altLang="en-US" sz="1400" b="1" dirty="0"/>
            <a:t>加班费</a:t>
          </a:r>
        </a:p>
      </dgm:t>
    </dgm:pt>
    <dgm:pt modelId="{FAFA2567-0E59-476D-8EAE-4D3C359054E1}" cxnId="{69B32232-06D0-4F41-A5E9-E42A0055AA97}" type="parTrans">
      <dgm:prSet/>
      <dgm:spPr/>
      <dgm:t>
        <a:bodyPr/>
        <a:lstStyle/>
        <a:p>
          <a:endParaRPr lang="zh-CN" altLang="en-US"/>
        </a:p>
      </dgm:t>
    </dgm:pt>
    <dgm:pt modelId="{11C0621D-970F-4135-A247-799212AC92E7}" cxnId="{69B32232-06D0-4F41-A5E9-E42A0055AA97}" type="sibTrans">
      <dgm:prSet/>
      <dgm:spPr/>
      <dgm:t>
        <a:bodyPr/>
        <a:lstStyle/>
        <a:p>
          <a:endParaRPr lang="zh-CN" altLang="en-US"/>
        </a:p>
      </dgm:t>
    </dgm:pt>
    <dgm:pt modelId="{87DF5AED-9ED6-4C31-83EB-8315190FCC53}">
      <dgm:prSet custT="1"/>
      <dgm:spPr/>
      <dgm:t>
        <a:bodyPr/>
        <a:lstStyle/>
        <a:p>
          <a:r>
            <a:rPr lang="zh-CN" altLang="en-US" sz="1400" b="1" dirty="0"/>
            <a:t>其他补贴</a:t>
          </a:r>
        </a:p>
      </dgm:t>
    </dgm:pt>
    <dgm:pt modelId="{AC25E36E-AD96-4AB4-9209-B3D4E9C74EDE}" cxnId="{E06FDA89-F63A-4DAC-AF82-29F6D7B90D2E}" type="parTrans">
      <dgm:prSet/>
      <dgm:spPr/>
      <dgm:t>
        <a:bodyPr/>
        <a:lstStyle/>
        <a:p>
          <a:endParaRPr lang="zh-CN" altLang="en-US"/>
        </a:p>
      </dgm:t>
    </dgm:pt>
    <dgm:pt modelId="{5458CE1E-078E-4FA1-9A5D-E3C4002DC2D4}" cxnId="{E06FDA89-F63A-4DAC-AF82-29F6D7B90D2E}" type="sibTrans">
      <dgm:prSet/>
      <dgm:spPr/>
      <dgm:t>
        <a:bodyPr/>
        <a:lstStyle/>
        <a:p>
          <a:endParaRPr lang="zh-CN" altLang="en-US"/>
        </a:p>
      </dgm:t>
    </dgm:pt>
    <dgm:pt modelId="{FE867D8F-92F2-48C5-985B-A32DCC597D7C}" type="pres">
      <dgm:prSet presAssocID="{AC1B60D7-3AC3-4205-BE64-0A4E0D3EC12C}" presName="diagram" presStyleCnt="0">
        <dgm:presLayoutVars>
          <dgm:dir/>
          <dgm:resizeHandles val="exact"/>
        </dgm:presLayoutVars>
      </dgm:prSet>
      <dgm:spPr/>
    </dgm:pt>
    <dgm:pt modelId="{654487EA-1FCD-4653-87CC-8791DA3CB691}" type="pres">
      <dgm:prSet presAssocID="{B369E32E-E007-4219-91F5-21C87A997F11}" presName="node" presStyleLbl="node1" presStyleIdx="0" presStyleCnt="11">
        <dgm:presLayoutVars>
          <dgm:bulletEnabled val="1"/>
        </dgm:presLayoutVars>
      </dgm:prSet>
      <dgm:spPr/>
    </dgm:pt>
    <dgm:pt modelId="{2766B05E-FC5F-4917-90B4-525766981098}" type="pres">
      <dgm:prSet presAssocID="{48B5622F-A1CF-4E4A-81F0-0B8CBA4ECA1B}" presName="sibTrans" presStyleCnt="0"/>
      <dgm:spPr/>
    </dgm:pt>
    <dgm:pt modelId="{5A561608-970D-40CD-95C0-815A14BE89EB}" type="pres">
      <dgm:prSet presAssocID="{B022FF5A-74E2-4614-8F17-523E2CFF8CA1}" presName="node" presStyleLbl="node1" presStyleIdx="1" presStyleCnt="11">
        <dgm:presLayoutVars>
          <dgm:bulletEnabled val="1"/>
        </dgm:presLayoutVars>
      </dgm:prSet>
      <dgm:spPr/>
    </dgm:pt>
    <dgm:pt modelId="{4A432FD0-1CB5-45EF-AF65-92147E85CB64}" type="pres">
      <dgm:prSet presAssocID="{CA1FC968-D2FA-4CA5-9C77-218A95B5AF59}" presName="sibTrans" presStyleCnt="0"/>
      <dgm:spPr/>
    </dgm:pt>
    <dgm:pt modelId="{3399E5CF-C535-4167-9CDA-40A913888868}" type="pres">
      <dgm:prSet presAssocID="{33E68DC6-E5D9-4C02-98F6-FD8181FB1CD0}" presName="node" presStyleLbl="node1" presStyleIdx="2" presStyleCnt="11">
        <dgm:presLayoutVars>
          <dgm:bulletEnabled val="1"/>
        </dgm:presLayoutVars>
      </dgm:prSet>
      <dgm:spPr/>
    </dgm:pt>
    <dgm:pt modelId="{602AE9D5-4AA9-4D67-9A4B-D376814D8390}" type="pres">
      <dgm:prSet presAssocID="{0EA8BD9F-3EB4-49F5-95DC-21272FAA18AD}" presName="sibTrans" presStyleCnt="0"/>
      <dgm:spPr/>
    </dgm:pt>
    <dgm:pt modelId="{A9A60611-3AEA-4565-A955-E6D23815E116}" type="pres">
      <dgm:prSet presAssocID="{A2120CA1-A4FC-4C8B-B2C8-67DF48892145}" presName="node" presStyleLbl="node1" presStyleIdx="3" presStyleCnt="11">
        <dgm:presLayoutVars>
          <dgm:bulletEnabled val="1"/>
        </dgm:presLayoutVars>
      </dgm:prSet>
      <dgm:spPr/>
    </dgm:pt>
    <dgm:pt modelId="{D7944FC7-12F1-496B-9159-C44BF4A26D3A}" type="pres">
      <dgm:prSet presAssocID="{4C6F2111-A01C-4B6B-9999-322316CC38A8}" presName="sibTrans" presStyleCnt="0"/>
      <dgm:spPr/>
    </dgm:pt>
    <dgm:pt modelId="{E5E71CD2-B78A-4F67-A936-CB6F7A20A06A}" type="pres">
      <dgm:prSet presAssocID="{C233E099-1F10-44EF-9CA3-F8DF05FF1BD8}" presName="node" presStyleLbl="node1" presStyleIdx="4" presStyleCnt="11">
        <dgm:presLayoutVars>
          <dgm:bulletEnabled val="1"/>
        </dgm:presLayoutVars>
      </dgm:prSet>
      <dgm:spPr/>
    </dgm:pt>
    <dgm:pt modelId="{3D8EA2AD-8465-46AE-B4C4-D64F841A0166}" type="pres">
      <dgm:prSet presAssocID="{4BBB76D1-8111-47E1-92D5-2CAABA1A40C4}" presName="sibTrans" presStyleCnt="0"/>
      <dgm:spPr/>
    </dgm:pt>
    <dgm:pt modelId="{1D02AD70-555F-4D98-9F7B-15724431C1F3}" type="pres">
      <dgm:prSet presAssocID="{495C731A-0440-4B7E-8B1D-BBA9AE08B7D0}" presName="node" presStyleLbl="node1" presStyleIdx="5" presStyleCnt="11">
        <dgm:presLayoutVars>
          <dgm:bulletEnabled val="1"/>
        </dgm:presLayoutVars>
      </dgm:prSet>
      <dgm:spPr/>
    </dgm:pt>
    <dgm:pt modelId="{52F9B63D-2076-4F66-875F-DB11893DCC28}" type="pres">
      <dgm:prSet presAssocID="{11C0621D-970F-4135-A247-799212AC92E7}" presName="sibTrans" presStyleCnt="0"/>
      <dgm:spPr/>
    </dgm:pt>
    <dgm:pt modelId="{AC13FD59-0528-487E-8121-44C6B219446C}" type="pres">
      <dgm:prSet presAssocID="{87DF5AED-9ED6-4C31-83EB-8315190FCC53}" presName="node" presStyleLbl="node1" presStyleIdx="6" presStyleCnt="11">
        <dgm:presLayoutVars>
          <dgm:bulletEnabled val="1"/>
        </dgm:presLayoutVars>
      </dgm:prSet>
      <dgm:spPr/>
    </dgm:pt>
    <dgm:pt modelId="{652BAC68-CF94-4605-BD9F-83FDDB74D9B4}" type="pres">
      <dgm:prSet presAssocID="{5458CE1E-078E-4FA1-9A5D-E3C4002DC2D4}" presName="sibTrans" presStyleCnt="0"/>
      <dgm:spPr/>
    </dgm:pt>
    <dgm:pt modelId="{7D47EB4E-BF55-493E-856F-8B7048CAB374}" type="pres">
      <dgm:prSet presAssocID="{A32697D2-44E8-425C-BDD4-ED82737DFE32}" presName="node" presStyleLbl="node1" presStyleIdx="7" presStyleCnt="11">
        <dgm:presLayoutVars>
          <dgm:bulletEnabled val="1"/>
        </dgm:presLayoutVars>
      </dgm:prSet>
      <dgm:spPr/>
    </dgm:pt>
    <dgm:pt modelId="{4157B95F-3F67-4266-B194-6C8D48BF52F3}" type="pres">
      <dgm:prSet presAssocID="{42BA5797-99D8-455F-95D5-35F9104314FB}" presName="sibTrans" presStyleCnt="0"/>
      <dgm:spPr/>
    </dgm:pt>
    <dgm:pt modelId="{CCE59871-8276-4F3C-BB15-F84E0BEAB8FE}" type="pres">
      <dgm:prSet presAssocID="{619A4988-933E-42F8-84BD-FDAC47CFE4C7}" presName="node" presStyleLbl="node1" presStyleIdx="8" presStyleCnt="11">
        <dgm:presLayoutVars>
          <dgm:bulletEnabled val="1"/>
        </dgm:presLayoutVars>
      </dgm:prSet>
      <dgm:spPr/>
    </dgm:pt>
    <dgm:pt modelId="{EF9841D7-4F7F-4390-9D5B-B3491446B315}" type="pres">
      <dgm:prSet presAssocID="{462E9AF4-1AE9-4BBC-8BAA-DE3F8C604271}" presName="sibTrans" presStyleCnt="0"/>
      <dgm:spPr/>
    </dgm:pt>
    <dgm:pt modelId="{776BC791-ECF8-49FC-8585-84DF5FCCC69D}" type="pres">
      <dgm:prSet presAssocID="{FE432C38-077F-44FE-8C46-F8016F745D31}" presName="node" presStyleLbl="node1" presStyleIdx="9" presStyleCnt="11">
        <dgm:presLayoutVars>
          <dgm:bulletEnabled val="1"/>
        </dgm:presLayoutVars>
      </dgm:prSet>
      <dgm:spPr/>
    </dgm:pt>
    <dgm:pt modelId="{A84B9264-799B-470A-9373-C98B7DAE48AD}" type="pres">
      <dgm:prSet presAssocID="{E6919102-36F1-45B8-966F-C79B59F333C5}" presName="sibTrans" presStyleCnt="0"/>
      <dgm:spPr/>
    </dgm:pt>
    <dgm:pt modelId="{90577A28-85FC-46D0-9E53-BB1A134E70AB}" type="pres">
      <dgm:prSet presAssocID="{F4941419-1D35-4926-8046-E034BF66CDC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69B32232-06D0-4F41-A5E9-E42A0055AA97}" srcId="{AC1B60D7-3AC3-4205-BE64-0A4E0D3EC12C}" destId="{495C731A-0440-4B7E-8B1D-BBA9AE08B7D0}" srcOrd="5" destOrd="0" parTransId="{FAFA2567-0E59-476D-8EAE-4D3C359054E1}" sibTransId="{11C0621D-970F-4135-A247-799212AC92E7}"/>
    <dgm:cxn modelId="{8175AD32-789F-4623-B818-BB3BE086772B}" srcId="{AC1B60D7-3AC3-4205-BE64-0A4E0D3EC12C}" destId="{FE432C38-077F-44FE-8C46-F8016F745D31}" srcOrd="9" destOrd="0" parTransId="{8B09D639-BBAB-4F5D-AC19-B1FD79B4D0FB}" sibTransId="{E6919102-36F1-45B8-966F-C79B59F333C5}"/>
    <dgm:cxn modelId="{8EDEB834-FFAA-4030-AF56-BE643B89C3D2}" srcId="{AC1B60D7-3AC3-4205-BE64-0A4E0D3EC12C}" destId="{33E68DC6-E5D9-4C02-98F6-FD8181FB1CD0}" srcOrd="2" destOrd="0" parTransId="{9BE221A4-AB51-474A-86D0-97D8404FAE7B}" sibTransId="{0EA8BD9F-3EB4-49F5-95DC-21272FAA18AD}"/>
    <dgm:cxn modelId="{D51CC05C-CFC3-428C-937E-EA3FF7EACBEC}" type="presOf" srcId="{AC1B60D7-3AC3-4205-BE64-0A4E0D3EC12C}" destId="{FE867D8F-92F2-48C5-985B-A32DCC597D7C}" srcOrd="0" destOrd="0" presId="urn:microsoft.com/office/officeart/2005/8/layout/default"/>
    <dgm:cxn modelId="{0865305E-3847-407D-B857-F0C491B24B38}" type="presOf" srcId="{619A4988-933E-42F8-84BD-FDAC47CFE4C7}" destId="{CCE59871-8276-4F3C-BB15-F84E0BEAB8FE}" srcOrd="0" destOrd="0" presId="urn:microsoft.com/office/officeart/2005/8/layout/default"/>
    <dgm:cxn modelId="{F3285361-3002-47B7-90BA-AAC4DA0869FF}" srcId="{AC1B60D7-3AC3-4205-BE64-0A4E0D3EC12C}" destId="{619A4988-933E-42F8-84BD-FDAC47CFE4C7}" srcOrd="8" destOrd="0" parTransId="{8567FD00-FE9A-406A-9215-6213C0F7B8D6}" sibTransId="{462E9AF4-1AE9-4BBC-8BAA-DE3F8C604271}"/>
    <dgm:cxn modelId="{3844F953-1318-43DF-BF1D-8A4951DB685F}" srcId="{AC1B60D7-3AC3-4205-BE64-0A4E0D3EC12C}" destId="{A32697D2-44E8-425C-BDD4-ED82737DFE32}" srcOrd="7" destOrd="0" parTransId="{CFDE6F98-70EF-499F-8932-610EAA5626C4}" sibTransId="{42BA5797-99D8-455F-95D5-35F9104314FB}"/>
    <dgm:cxn modelId="{BCD6A774-9BF8-48AE-85D0-3DABC092F267}" type="presOf" srcId="{A32697D2-44E8-425C-BDD4-ED82737DFE32}" destId="{7D47EB4E-BF55-493E-856F-8B7048CAB374}" srcOrd="0" destOrd="0" presId="urn:microsoft.com/office/officeart/2005/8/layout/default"/>
    <dgm:cxn modelId="{097CD156-85CA-4C63-8186-5FCB8B28E7D1}" srcId="{AC1B60D7-3AC3-4205-BE64-0A4E0D3EC12C}" destId="{B369E32E-E007-4219-91F5-21C87A997F11}" srcOrd="0" destOrd="0" parTransId="{07DC4A65-F6E9-4AF0-BCA0-87E5AFC45C88}" sibTransId="{48B5622F-A1CF-4E4A-81F0-0B8CBA4ECA1B}"/>
    <dgm:cxn modelId="{692D9359-D67E-4D1B-B17F-DE0475BED5B9}" type="presOf" srcId="{B022FF5A-74E2-4614-8F17-523E2CFF8CA1}" destId="{5A561608-970D-40CD-95C0-815A14BE89EB}" srcOrd="0" destOrd="0" presId="urn:microsoft.com/office/officeart/2005/8/layout/default"/>
    <dgm:cxn modelId="{E06FDA89-F63A-4DAC-AF82-29F6D7B90D2E}" srcId="{AC1B60D7-3AC3-4205-BE64-0A4E0D3EC12C}" destId="{87DF5AED-9ED6-4C31-83EB-8315190FCC53}" srcOrd="6" destOrd="0" parTransId="{AC25E36E-AD96-4AB4-9209-B3D4E9C74EDE}" sibTransId="{5458CE1E-078E-4FA1-9A5D-E3C4002DC2D4}"/>
    <dgm:cxn modelId="{4D76258C-030F-4DF4-9E09-B15E3B3087ED}" srcId="{AC1B60D7-3AC3-4205-BE64-0A4E0D3EC12C}" destId="{F4941419-1D35-4926-8046-E034BF66CDC4}" srcOrd="10" destOrd="0" parTransId="{D6462FBD-0FBB-4646-9D25-80070F43135E}" sibTransId="{06AC6EB2-9103-4838-8EED-1E068C3D4C72}"/>
    <dgm:cxn modelId="{AB6511A6-8533-4B42-B7FB-538F5398B0A9}" srcId="{AC1B60D7-3AC3-4205-BE64-0A4E0D3EC12C}" destId="{A2120CA1-A4FC-4C8B-B2C8-67DF48892145}" srcOrd="3" destOrd="0" parTransId="{B5079C78-607B-4B5B-B970-A22373DAF53D}" sibTransId="{4C6F2111-A01C-4B6B-9999-322316CC38A8}"/>
    <dgm:cxn modelId="{06CF2BAA-4858-4373-A613-55D7672D8621}" type="presOf" srcId="{B369E32E-E007-4219-91F5-21C87A997F11}" destId="{654487EA-1FCD-4653-87CC-8791DA3CB691}" srcOrd="0" destOrd="0" presId="urn:microsoft.com/office/officeart/2005/8/layout/default"/>
    <dgm:cxn modelId="{BD9C06B0-84A6-4B18-9D71-2E558AE76517}" type="presOf" srcId="{495C731A-0440-4B7E-8B1D-BBA9AE08B7D0}" destId="{1D02AD70-555F-4D98-9F7B-15724431C1F3}" srcOrd="0" destOrd="0" presId="urn:microsoft.com/office/officeart/2005/8/layout/default"/>
    <dgm:cxn modelId="{BF539CB8-ADA6-4979-A23A-F6535DC7DE94}" type="presOf" srcId="{F4941419-1D35-4926-8046-E034BF66CDC4}" destId="{90577A28-85FC-46D0-9E53-BB1A134E70AB}" srcOrd="0" destOrd="0" presId="urn:microsoft.com/office/officeart/2005/8/layout/default"/>
    <dgm:cxn modelId="{60F626CB-D704-44E5-BF33-11D157C8F754}" type="presOf" srcId="{87DF5AED-9ED6-4C31-83EB-8315190FCC53}" destId="{AC13FD59-0528-487E-8121-44C6B219446C}" srcOrd="0" destOrd="0" presId="urn:microsoft.com/office/officeart/2005/8/layout/default"/>
    <dgm:cxn modelId="{CD510CCD-E2ED-4CA0-9BC4-C9A7FB3F4831}" srcId="{AC1B60D7-3AC3-4205-BE64-0A4E0D3EC12C}" destId="{B022FF5A-74E2-4614-8F17-523E2CFF8CA1}" srcOrd="1" destOrd="0" parTransId="{C28F4A14-54A6-414B-8E4B-EB796DAB1266}" sibTransId="{CA1FC968-D2FA-4CA5-9C77-218A95B5AF59}"/>
    <dgm:cxn modelId="{AEEB5BD4-FAC6-4831-BB8A-491A907CD7D9}" type="presOf" srcId="{A2120CA1-A4FC-4C8B-B2C8-67DF48892145}" destId="{A9A60611-3AEA-4565-A955-E6D23815E116}" srcOrd="0" destOrd="0" presId="urn:microsoft.com/office/officeart/2005/8/layout/default"/>
    <dgm:cxn modelId="{3C817DE9-48B2-435B-B7C9-16956DA6AE73}" type="presOf" srcId="{FE432C38-077F-44FE-8C46-F8016F745D31}" destId="{776BC791-ECF8-49FC-8585-84DF5FCCC69D}" srcOrd="0" destOrd="0" presId="urn:microsoft.com/office/officeart/2005/8/layout/default"/>
    <dgm:cxn modelId="{9BB8E1EE-7F99-4A0B-A862-D61E5F2B28BC}" type="presOf" srcId="{33E68DC6-E5D9-4C02-98F6-FD8181FB1CD0}" destId="{3399E5CF-C535-4167-9CDA-40A913888868}" srcOrd="0" destOrd="0" presId="urn:microsoft.com/office/officeart/2005/8/layout/default"/>
    <dgm:cxn modelId="{E9DAC5F7-7E41-4E8A-B3EF-337555CDDDE9}" srcId="{AC1B60D7-3AC3-4205-BE64-0A4E0D3EC12C}" destId="{C233E099-1F10-44EF-9CA3-F8DF05FF1BD8}" srcOrd="4" destOrd="0" parTransId="{8D5958C3-0B36-4E75-9B41-0F177FB3E6CB}" sibTransId="{4BBB76D1-8111-47E1-92D5-2CAABA1A40C4}"/>
    <dgm:cxn modelId="{3840F3FF-213E-4B78-8E86-811C2F5F5910}" type="presOf" srcId="{C233E099-1F10-44EF-9CA3-F8DF05FF1BD8}" destId="{E5E71CD2-B78A-4F67-A936-CB6F7A20A06A}" srcOrd="0" destOrd="0" presId="urn:microsoft.com/office/officeart/2005/8/layout/default"/>
    <dgm:cxn modelId="{95D7631B-7209-4F92-88AA-F353C1F29F5F}" type="presParOf" srcId="{FE867D8F-92F2-48C5-985B-A32DCC597D7C}" destId="{654487EA-1FCD-4653-87CC-8791DA3CB691}" srcOrd="0" destOrd="0" presId="urn:microsoft.com/office/officeart/2005/8/layout/default"/>
    <dgm:cxn modelId="{0B50E6F5-B44D-4B15-9AAF-909276AF46B3}" type="presParOf" srcId="{FE867D8F-92F2-48C5-985B-A32DCC597D7C}" destId="{2766B05E-FC5F-4917-90B4-525766981098}" srcOrd="1" destOrd="0" presId="urn:microsoft.com/office/officeart/2005/8/layout/default"/>
    <dgm:cxn modelId="{5B841C4A-128F-4299-9417-DFD962F6CCE9}" type="presParOf" srcId="{FE867D8F-92F2-48C5-985B-A32DCC597D7C}" destId="{5A561608-970D-40CD-95C0-815A14BE89EB}" srcOrd="2" destOrd="0" presId="urn:microsoft.com/office/officeart/2005/8/layout/default"/>
    <dgm:cxn modelId="{EBBC1BBE-732C-484F-8547-EA3E4DD801C9}" type="presParOf" srcId="{FE867D8F-92F2-48C5-985B-A32DCC597D7C}" destId="{4A432FD0-1CB5-45EF-AF65-92147E85CB64}" srcOrd="3" destOrd="0" presId="urn:microsoft.com/office/officeart/2005/8/layout/default"/>
    <dgm:cxn modelId="{46A6165B-BF68-488D-BC02-6C6924D16DB0}" type="presParOf" srcId="{FE867D8F-92F2-48C5-985B-A32DCC597D7C}" destId="{3399E5CF-C535-4167-9CDA-40A913888868}" srcOrd="4" destOrd="0" presId="urn:microsoft.com/office/officeart/2005/8/layout/default"/>
    <dgm:cxn modelId="{8F03135C-356B-46A8-B664-EEBF6E64C589}" type="presParOf" srcId="{FE867D8F-92F2-48C5-985B-A32DCC597D7C}" destId="{602AE9D5-4AA9-4D67-9A4B-D376814D8390}" srcOrd="5" destOrd="0" presId="urn:microsoft.com/office/officeart/2005/8/layout/default"/>
    <dgm:cxn modelId="{8E161B12-B8A5-47BB-91AF-40DF4B730C11}" type="presParOf" srcId="{FE867D8F-92F2-48C5-985B-A32DCC597D7C}" destId="{A9A60611-3AEA-4565-A955-E6D23815E116}" srcOrd="6" destOrd="0" presId="urn:microsoft.com/office/officeart/2005/8/layout/default"/>
    <dgm:cxn modelId="{450B437D-813C-4FBA-96C4-7F8A98CEA007}" type="presParOf" srcId="{FE867D8F-92F2-48C5-985B-A32DCC597D7C}" destId="{D7944FC7-12F1-496B-9159-C44BF4A26D3A}" srcOrd="7" destOrd="0" presId="urn:microsoft.com/office/officeart/2005/8/layout/default"/>
    <dgm:cxn modelId="{850AD4F7-C825-4A8E-8DAF-8B64469C7A06}" type="presParOf" srcId="{FE867D8F-92F2-48C5-985B-A32DCC597D7C}" destId="{E5E71CD2-B78A-4F67-A936-CB6F7A20A06A}" srcOrd="8" destOrd="0" presId="urn:microsoft.com/office/officeart/2005/8/layout/default"/>
    <dgm:cxn modelId="{25132E74-2418-4419-83A5-D8A8B475D837}" type="presParOf" srcId="{FE867D8F-92F2-48C5-985B-A32DCC597D7C}" destId="{3D8EA2AD-8465-46AE-B4C4-D64F841A0166}" srcOrd="9" destOrd="0" presId="urn:microsoft.com/office/officeart/2005/8/layout/default"/>
    <dgm:cxn modelId="{40E79F4E-1A16-4A67-8186-D0ACB25834CA}" type="presParOf" srcId="{FE867D8F-92F2-48C5-985B-A32DCC597D7C}" destId="{1D02AD70-555F-4D98-9F7B-15724431C1F3}" srcOrd="10" destOrd="0" presId="urn:microsoft.com/office/officeart/2005/8/layout/default"/>
    <dgm:cxn modelId="{8BC06134-6E87-4CFB-8FC3-DE8B47BC0162}" type="presParOf" srcId="{FE867D8F-92F2-48C5-985B-A32DCC597D7C}" destId="{52F9B63D-2076-4F66-875F-DB11893DCC28}" srcOrd="11" destOrd="0" presId="urn:microsoft.com/office/officeart/2005/8/layout/default"/>
    <dgm:cxn modelId="{0DAD7EC2-3146-4617-88D3-321C5906BF98}" type="presParOf" srcId="{FE867D8F-92F2-48C5-985B-A32DCC597D7C}" destId="{AC13FD59-0528-487E-8121-44C6B219446C}" srcOrd="12" destOrd="0" presId="urn:microsoft.com/office/officeart/2005/8/layout/default"/>
    <dgm:cxn modelId="{50ABD365-0E24-4B71-84DF-7FC176E65FDF}" type="presParOf" srcId="{FE867D8F-92F2-48C5-985B-A32DCC597D7C}" destId="{652BAC68-CF94-4605-BD9F-83FDDB74D9B4}" srcOrd="13" destOrd="0" presId="urn:microsoft.com/office/officeart/2005/8/layout/default"/>
    <dgm:cxn modelId="{8C906889-511B-4D41-BF50-65D0DF3C15EE}" type="presParOf" srcId="{FE867D8F-92F2-48C5-985B-A32DCC597D7C}" destId="{7D47EB4E-BF55-493E-856F-8B7048CAB374}" srcOrd="14" destOrd="0" presId="urn:microsoft.com/office/officeart/2005/8/layout/default"/>
    <dgm:cxn modelId="{2D42EB3D-185D-4CD3-BD62-7EC056C36C7E}" type="presParOf" srcId="{FE867D8F-92F2-48C5-985B-A32DCC597D7C}" destId="{4157B95F-3F67-4266-B194-6C8D48BF52F3}" srcOrd="15" destOrd="0" presId="urn:microsoft.com/office/officeart/2005/8/layout/default"/>
    <dgm:cxn modelId="{056D3488-F049-4D4B-B026-04DC05E3393F}" type="presParOf" srcId="{FE867D8F-92F2-48C5-985B-A32DCC597D7C}" destId="{CCE59871-8276-4F3C-BB15-F84E0BEAB8FE}" srcOrd="16" destOrd="0" presId="urn:microsoft.com/office/officeart/2005/8/layout/default"/>
    <dgm:cxn modelId="{75EB14A8-DDC0-4F60-A3FA-E191BE5B5BB7}" type="presParOf" srcId="{FE867D8F-92F2-48C5-985B-A32DCC597D7C}" destId="{EF9841D7-4F7F-4390-9D5B-B3491446B315}" srcOrd="17" destOrd="0" presId="urn:microsoft.com/office/officeart/2005/8/layout/default"/>
    <dgm:cxn modelId="{56D40C6C-2BB9-497B-858B-45C9652CBE28}" type="presParOf" srcId="{FE867D8F-92F2-48C5-985B-A32DCC597D7C}" destId="{776BC791-ECF8-49FC-8585-84DF5FCCC69D}" srcOrd="18" destOrd="0" presId="urn:microsoft.com/office/officeart/2005/8/layout/default"/>
    <dgm:cxn modelId="{E4EF00B4-E48D-4369-896B-6B7577105508}" type="presParOf" srcId="{FE867D8F-92F2-48C5-985B-A32DCC597D7C}" destId="{A84B9264-799B-470A-9373-C98B7DAE48AD}" srcOrd="19" destOrd="0" presId="urn:microsoft.com/office/officeart/2005/8/layout/default"/>
    <dgm:cxn modelId="{8B512BAE-1F9A-46AA-B1EC-CA78412F8CF1}" type="presParOf" srcId="{FE867D8F-92F2-48C5-985B-A32DCC597D7C}" destId="{90577A28-85FC-46D0-9E53-BB1A134E70AB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C3351-87F0-4366-BF11-D83B7874ABED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7CCFDA-97C2-4AB8-AC48-BE5C9C04F60F}">
      <dgm:prSet phldrT="[文本]" custT="1"/>
      <dgm:spPr/>
      <dgm:t>
        <a:bodyPr/>
        <a:lstStyle/>
        <a:p>
          <a:r>
            <a:rPr lang="zh-CN" altLang="en-US" sz="2800" dirty="0"/>
            <a:t>用餐</a:t>
          </a:r>
        </a:p>
      </dgm:t>
    </dgm:pt>
    <dgm:pt modelId="{1EC1ED12-6157-4BA0-A4A1-1A5BD8E03F56}" cxnId="{111953FC-90D3-40CD-A3BD-098DD95F24F2}" type="parTrans">
      <dgm:prSet/>
      <dgm:spPr/>
      <dgm:t>
        <a:bodyPr/>
        <a:lstStyle/>
        <a:p>
          <a:endParaRPr lang="zh-CN" altLang="en-US"/>
        </a:p>
      </dgm:t>
    </dgm:pt>
    <dgm:pt modelId="{69CD3347-8CD1-45E1-A5BD-65E1987CCCE6}" cxnId="{111953FC-90D3-40CD-A3BD-098DD95F24F2}" type="sibTrans">
      <dgm:prSet/>
      <dgm:spPr/>
      <dgm:t>
        <a:bodyPr/>
        <a:lstStyle/>
        <a:p>
          <a:endParaRPr lang="zh-CN" altLang="en-US"/>
        </a:p>
      </dgm:t>
    </dgm:pt>
    <dgm:pt modelId="{1230048A-10EF-44E5-A190-D96D9847FADC}">
      <dgm:prSet phldrT="[文本]" custT="1"/>
      <dgm:spPr/>
      <dgm:t>
        <a:bodyPr/>
        <a:lstStyle/>
        <a:p>
          <a:r>
            <a:rPr lang="zh-CN" altLang="en-US" sz="1400" dirty="0"/>
            <a:t>提供餐补（工作餐），满</a:t>
          </a:r>
          <a:r>
            <a:rPr lang="en-US" altLang="zh-CN" sz="1400" dirty="0"/>
            <a:t>8</a:t>
          </a:r>
          <a:r>
            <a:rPr lang="zh-CN" altLang="en-US" sz="1400" dirty="0"/>
            <a:t>小时提供一餐，加班</a:t>
          </a:r>
          <a:r>
            <a:rPr lang="en-US" altLang="zh-CN" sz="1400" dirty="0"/>
            <a:t>&gt;0.5</a:t>
          </a:r>
          <a:r>
            <a:rPr lang="zh-CN" altLang="en-US" sz="1400" dirty="0"/>
            <a:t>小时提供一餐</a:t>
          </a:r>
        </a:p>
      </dgm:t>
    </dgm:pt>
    <dgm:pt modelId="{DBEB3FF0-A466-4DE9-B991-C4B412A3F37A}" cxnId="{32F4B5D0-E784-455D-88BF-8AB64E058857}" type="parTrans">
      <dgm:prSet/>
      <dgm:spPr/>
      <dgm:t>
        <a:bodyPr/>
        <a:lstStyle/>
        <a:p>
          <a:endParaRPr lang="zh-CN" altLang="en-US"/>
        </a:p>
      </dgm:t>
    </dgm:pt>
    <dgm:pt modelId="{D972A717-8276-4042-BF0F-A4BF4E29E827}" cxnId="{32F4B5D0-E784-455D-88BF-8AB64E058857}" type="sibTrans">
      <dgm:prSet/>
      <dgm:spPr/>
      <dgm:t>
        <a:bodyPr/>
        <a:lstStyle/>
        <a:p>
          <a:endParaRPr lang="zh-CN" altLang="en-US"/>
        </a:p>
      </dgm:t>
    </dgm:pt>
    <dgm:pt modelId="{DB6BE197-0F1F-498E-866B-956B9FD863E5}">
      <dgm:prSet phldrT="[文本]" custT="1"/>
      <dgm:spPr/>
      <dgm:t>
        <a:bodyPr/>
        <a:lstStyle/>
        <a:p>
          <a:r>
            <a:rPr lang="zh-CN" altLang="en-US" sz="1400" dirty="0"/>
            <a:t>餐补标准</a:t>
          </a:r>
          <a:r>
            <a:rPr lang="en-US" altLang="zh-CN" sz="1400" dirty="0"/>
            <a:t>11</a:t>
          </a:r>
          <a:r>
            <a:rPr lang="zh-CN" altLang="en-US" sz="1400" dirty="0"/>
            <a:t>元</a:t>
          </a:r>
          <a:r>
            <a:rPr lang="en-US" altLang="zh-CN" sz="1400" dirty="0"/>
            <a:t>/</a:t>
          </a:r>
          <a:r>
            <a:rPr lang="zh-CN" altLang="en-US" sz="1400" dirty="0"/>
            <a:t>餐；</a:t>
          </a:r>
        </a:p>
      </dgm:t>
    </dgm:pt>
    <dgm:pt modelId="{691828A6-DB95-40AB-961C-FB0327B4E0CD}" cxnId="{53AC71C4-ACD4-4060-9645-40B44079466E}" type="parTrans">
      <dgm:prSet/>
      <dgm:spPr/>
      <dgm:t>
        <a:bodyPr/>
        <a:lstStyle/>
        <a:p>
          <a:endParaRPr lang="zh-CN" altLang="en-US"/>
        </a:p>
      </dgm:t>
    </dgm:pt>
    <dgm:pt modelId="{603F886A-ABEC-456F-A937-8B19885803BA}" cxnId="{53AC71C4-ACD4-4060-9645-40B44079466E}" type="sibTrans">
      <dgm:prSet/>
      <dgm:spPr/>
      <dgm:t>
        <a:bodyPr/>
        <a:lstStyle/>
        <a:p>
          <a:endParaRPr lang="zh-CN" altLang="en-US"/>
        </a:p>
      </dgm:t>
    </dgm:pt>
    <dgm:pt modelId="{F83D7448-287A-41D6-8055-AD3C0E0137AB}">
      <dgm:prSet phldrT="[文本]" custT="1"/>
      <dgm:spPr/>
      <dgm:t>
        <a:bodyPr/>
        <a:lstStyle/>
        <a:p>
          <a:r>
            <a:rPr lang="zh-CN" altLang="en-US" sz="2800" dirty="0"/>
            <a:t>宿舍</a:t>
          </a:r>
        </a:p>
      </dgm:t>
    </dgm:pt>
    <dgm:pt modelId="{1BF31E10-6CA3-43B3-B70F-9C7C650D0287}" cxnId="{D9DB1C6A-F2C8-4FDA-B500-602CBD50DD31}" type="parTrans">
      <dgm:prSet/>
      <dgm:spPr/>
      <dgm:t>
        <a:bodyPr/>
        <a:lstStyle/>
        <a:p>
          <a:endParaRPr lang="zh-CN" altLang="en-US"/>
        </a:p>
      </dgm:t>
    </dgm:pt>
    <dgm:pt modelId="{8FBEAF5C-CD0C-4405-82D6-808522188047}" cxnId="{D9DB1C6A-F2C8-4FDA-B500-602CBD50DD31}" type="sibTrans">
      <dgm:prSet/>
      <dgm:spPr/>
      <dgm:t>
        <a:bodyPr/>
        <a:lstStyle/>
        <a:p>
          <a:endParaRPr lang="zh-CN" altLang="en-US"/>
        </a:p>
      </dgm:t>
    </dgm:pt>
    <dgm:pt modelId="{BE0986C3-7130-482C-885F-F8EEA426BD0F}">
      <dgm:prSet phldrT="[文本]" custT="1"/>
      <dgm:spPr/>
      <dgm:t>
        <a:bodyPr/>
        <a:lstStyle/>
        <a:p>
          <a:r>
            <a:rPr lang="en-US" altLang="zh-CN" sz="1400" dirty="0"/>
            <a:t>6</a:t>
          </a:r>
          <a:r>
            <a:rPr lang="zh-CN" altLang="en-US" sz="1400" dirty="0"/>
            <a:t>人标准间，提供独立卫生间、热水器、空调、衣柜、网络</a:t>
          </a:r>
        </a:p>
      </dgm:t>
    </dgm:pt>
    <dgm:pt modelId="{033008D3-9BAB-4474-9C9E-BE797109C993}" cxnId="{39CCEE85-34E2-4914-BBFB-D8D6F072CB95}" type="parTrans">
      <dgm:prSet/>
      <dgm:spPr/>
      <dgm:t>
        <a:bodyPr/>
        <a:lstStyle/>
        <a:p>
          <a:endParaRPr lang="zh-CN" altLang="en-US"/>
        </a:p>
      </dgm:t>
    </dgm:pt>
    <dgm:pt modelId="{7B4B3FE1-6B9F-46B8-8E6D-D40EBDFFABBA}" cxnId="{39CCEE85-34E2-4914-BBFB-D8D6F072CB95}" type="sibTrans">
      <dgm:prSet/>
      <dgm:spPr/>
      <dgm:t>
        <a:bodyPr/>
        <a:lstStyle/>
        <a:p>
          <a:endParaRPr lang="zh-CN" altLang="en-US"/>
        </a:p>
      </dgm:t>
    </dgm:pt>
    <dgm:pt modelId="{BDF9DB8C-E0FB-4741-9BDE-AF25088AC339}">
      <dgm:prSet phldrT="[文本]" custT="1"/>
      <dgm:spPr/>
      <dgm:t>
        <a:bodyPr/>
        <a:lstStyle/>
        <a:p>
          <a:r>
            <a:rPr lang="zh-CN" altLang="en-US" sz="2800" dirty="0"/>
            <a:t>班车</a:t>
          </a:r>
        </a:p>
      </dgm:t>
    </dgm:pt>
    <dgm:pt modelId="{72C6A2FC-D371-4217-A968-099ACACD5ADA}" cxnId="{86639A2E-6A98-4BB3-9765-086DBF33B639}" type="parTrans">
      <dgm:prSet/>
      <dgm:spPr/>
      <dgm:t>
        <a:bodyPr/>
        <a:lstStyle/>
        <a:p>
          <a:endParaRPr lang="zh-CN" altLang="en-US"/>
        </a:p>
      </dgm:t>
    </dgm:pt>
    <dgm:pt modelId="{CCE39BA6-F8AE-406D-972A-89DBBD4CD217}" cxnId="{86639A2E-6A98-4BB3-9765-086DBF33B639}" type="sibTrans">
      <dgm:prSet/>
      <dgm:spPr/>
      <dgm:t>
        <a:bodyPr/>
        <a:lstStyle/>
        <a:p>
          <a:endParaRPr lang="zh-CN" altLang="en-US"/>
        </a:p>
      </dgm:t>
    </dgm:pt>
    <dgm:pt modelId="{869F601D-9AA3-4778-80AD-2B8CFAD70D80}">
      <dgm:prSet phldrT="[文本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CN" altLang="en-US" sz="1400" dirty="0"/>
        </a:p>
      </dgm:t>
    </dgm:pt>
    <dgm:pt modelId="{FB9AE323-C6E9-4ED6-B862-3361BFA62482}" cxnId="{F1CB7B85-E595-42AB-9E5B-7FCBBEE231E2}" type="parTrans">
      <dgm:prSet/>
      <dgm:spPr/>
      <dgm:t>
        <a:bodyPr/>
        <a:lstStyle/>
        <a:p>
          <a:endParaRPr lang="zh-CN" altLang="en-US"/>
        </a:p>
      </dgm:t>
    </dgm:pt>
    <dgm:pt modelId="{516F39EA-9820-4414-8DF7-1F1B96A15E02}" cxnId="{F1CB7B85-E595-42AB-9E5B-7FCBBEE231E2}" type="sibTrans">
      <dgm:prSet/>
      <dgm:spPr/>
      <dgm:t>
        <a:bodyPr/>
        <a:lstStyle/>
        <a:p>
          <a:endParaRPr lang="zh-CN" altLang="en-US"/>
        </a:p>
      </dgm:t>
    </dgm:pt>
    <dgm:pt modelId="{C8B2E185-74C6-48EB-A922-344E6F8DC5A9}">
      <dgm:prSet phldrT="[文本]" custT="1"/>
      <dgm:spPr/>
      <dgm:t>
        <a:bodyPr/>
        <a:lstStyle/>
        <a:p>
          <a:r>
            <a:rPr lang="zh-CN" altLang="en-US" sz="1400" dirty="0"/>
            <a:t>餐补随薪资发放</a:t>
          </a:r>
        </a:p>
      </dgm:t>
    </dgm:pt>
    <dgm:pt modelId="{77A47A56-0227-43FB-BE30-CEADA7460DA9}" cxnId="{C838DE0A-598F-4BF8-9B77-838B54B0C8A9}" type="parTrans">
      <dgm:prSet/>
      <dgm:spPr/>
      <dgm:t>
        <a:bodyPr/>
        <a:lstStyle/>
        <a:p>
          <a:endParaRPr lang="zh-CN" altLang="en-US"/>
        </a:p>
      </dgm:t>
    </dgm:pt>
    <dgm:pt modelId="{699B37A3-7EC8-4375-B20B-E659EE55E150}" cxnId="{C838DE0A-598F-4BF8-9B77-838B54B0C8A9}" type="sibTrans">
      <dgm:prSet/>
      <dgm:spPr/>
      <dgm:t>
        <a:bodyPr/>
        <a:lstStyle/>
        <a:p>
          <a:endParaRPr lang="zh-CN" altLang="en-US"/>
        </a:p>
      </dgm:t>
    </dgm:pt>
    <dgm:pt modelId="{988192FE-A643-4785-99C2-43AE23A75751}">
      <dgm:prSet phldrT="[文本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CN" altLang="en-US" sz="1400" dirty="0"/>
        </a:p>
      </dgm:t>
    </dgm:pt>
    <dgm:pt modelId="{07F0887F-8EF1-436A-B797-967AD05BD667}" cxnId="{A8A65C04-BA66-4354-8AB9-79B3C1AAF0C9}" type="parTrans">
      <dgm:prSet/>
      <dgm:spPr/>
      <dgm:t>
        <a:bodyPr/>
        <a:lstStyle/>
        <a:p>
          <a:endParaRPr lang="zh-CN" altLang="en-US"/>
        </a:p>
      </dgm:t>
    </dgm:pt>
    <dgm:pt modelId="{7228BD1F-E29C-4157-B2F6-790477D3387B}" cxnId="{A8A65C04-BA66-4354-8AB9-79B3C1AAF0C9}" type="sibTrans">
      <dgm:prSet/>
      <dgm:spPr/>
      <dgm:t>
        <a:bodyPr/>
        <a:lstStyle/>
        <a:p>
          <a:endParaRPr lang="zh-CN" altLang="en-US"/>
        </a:p>
      </dgm:t>
    </dgm:pt>
    <dgm:pt modelId="{516B41BD-8508-4A7D-B64A-12413CCD52BF}">
      <dgm:prSet phldrT="[文本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CN" altLang="en-US" sz="1400" dirty="0"/>
        </a:p>
      </dgm:t>
    </dgm:pt>
    <dgm:pt modelId="{7E3F9593-44C9-4169-944E-61F550D5B252}" cxnId="{6EA6B669-0E70-4117-AF11-B2D61344310C}" type="parTrans">
      <dgm:prSet/>
      <dgm:spPr/>
      <dgm:t>
        <a:bodyPr/>
        <a:lstStyle/>
        <a:p>
          <a:endParaRPr lang="zh-CN" altLang="en-US"/>
        </a:p>
      </dgm:t>
    </dgm:pt>
    <dgm:pt modelId="{01B7DFA4-46D9-434E-BA40-A6385D644194}" cxnId="{6EA6B669-0E70-4117-AF11-B2D61344310C}" type="sibTrans">
      <dgm:prSet/>
      <dgm:spPr/>
      <dgm:t>
        <a:bodyPr/>
        <a:lstStyle/>
        <a:p>
          <a:endParaRPr lang="zh-CN" altLang="en-US"/>
        </a:p>
      </dgm:t>
    </dgm:pt>
    <dgm:pt modelId="{9A4D211F-EF41-4C82-9863-7FB463A8183A}">
      <dgm:prSet phldrT="[文本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/>
            <a:t>上班</a:t>
          </a:r>
          <a:r>
            <a:rPr lang="en-US" altLang="zh-CN" sz="1400" dirty="0"/>
            <a:t>2</a:t>
          </a:r>
          <a:r>
            <a:rPr lang="zh-CN" altLang="en-US" sz="1400" dirty="0"/>
            <a:t>趟班车，</a:t>
          </a:r>
          <a:r>
            <a:rPr lang="en-US" altLang="zh-CN" sz="1400" dirty="0"/>
            <a:t>17</a:t>
          </a:r>
          <a:r>
            <a:rPr lang="zh-CN" altLang="en-US" sz="1400" dirty="0"/>
            <a:t>：</a:t>
          </a:r>
          <a:r>
            <a:rPr lang="en-US" altLang="zh-CN" sz="1400" dirty="0"/>
            <a:t>00</a:t>
          </a:r>
          <a:r>
            <a:rPr lang="zh-CN" altLang="en-US" sz="1400" dirty="0"/>
            <a:t>，</a:t>
          </a:r>
          <a:r>
            <a:rPr lang="en-US" altLang="zh-CN" sz="1400" dirty="0"/>
            <a:t>19</a:t>
          </a:r>
          <a:r>
            <a:rPr lang="zh-CN" altLang="en-US" sz="1400" dirty="0"/>
            <a:t>：</a:t>
          </a:r>
          <a:r>
            <a:rPr lang="en-US" altLang="zh-CN" sz="1400" dirty="0"/>
            <a:t>30</a:t>
          </a:r>
          <a:r>
            <a:rPr lang="zh-CN" altLang="en-US" sz="1400" dirty="0"/>
            <a:t>各有一趟班车</a:t>
          </a:r>
        </a:p>
      </dgm:t>
    </dgm:pt>
    <dgm:pt modelId="{14C8F7B4-2549-4BD4-A87C-AE1D7E950743}" cxnId="{35ACC544-AA12-4402-BDB8-3A55F7C80A33}" type="parTrans">
      <dgm:prSet/>
      <dgm:spPr/>
      <dgm:t>
        <a:bodyPr/>
        <a:lstStyle/>
        <a:p>
          <a:endParaRPr lang="zh-CN" altLang="en-US"/>
        </a:p>
      </dgm:t>
    </dgm:pt>
    <dgm:pt modelId="{5A14A37E-207F-44F0-AB7C-20390015419B}" cxnId="{35ACC544-AA12-4402-BDB8-3A55F7C80A33}" type="sibTrans">
      <dgm:prSet/>
      <dgm:spPr/>
      <dgm:t>
        <a:bodyPr/>
        <a:lstStyle/>
        <a:p>
          <a:endParaRPr lang="zh-CN" altLang="en-US"/>
        </a:p>
      </dgm:t>
    </dgm:pt>
    <dgm:pt modelId="{DD04807A-3ECA-4464-AB25-0FB322266E08}">
      <dgm:prSet phldrT="[文本]" custT="1"/>
      <dgm:spPr/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dirty="0"/>
            <a:t>班车规格：</a:t>
          </a:r>
          <a:r>
            <a:rPr lang="en-US" altLang="zh-CN" sz="1400" dirty="0"/>
            <a:t>50</a:t>
          </a:r>
          <a:r>
            <a:rPr lang="zh-CN" altLang="en-US" sz="1400" dirty="0"/>
            <a:t>坐大巴</a:t>
          </a:r>
        </a:p>
      </dgm:t>
    </dgm:pt>
    <dgm:pt modelId="{11DCA3CD-E014-427E-B481-25BEF2AB59F3}" cxnId="{39E507FC-5374-4EAF-BC86-2EDC18B540C5}" type="parTrans">
      <dgm:prSet/>
      <dgm:spPr/>
      <dgm:t>
        <a:bodyPr/>
        <a:lstStyle/>
        <a:p>
          <a:endParaRPr lang="zh-CN" altLang="en-US"/>
        </a:p>
      </dgm:t>
    </dgm:pt>
    <dgm:pt modelId="{55839B8B-B874-473B-9105-01D02F500721}" cxnId="{39E507FC-5374-4EAF-BC86-2EDC18B540C5}" type="sibTrans">
      <dgm:prSet/>
      <dgm:spPr/>
      <dgm:t>
        <a:bodyPr/>
        <a:lstStyle/>
        <a:p>
          <a:endParaRPr lang="zh-CN" altLang="en-US"/>
        </a:p>
      </dgm:t>
    </dgm:pt>
    <dgm:pt modelId="{ED49EB2F-75FE-4F48-A961-4569CC49B499}" type="pres">
      <dgm:prSet presAssocID="{640C3351-87F0-4366-BF11-D83B7874ABED}" presName="Name0" presStyleCnt="0">
        <dgm:presLayoutVars>
          <dgm:dir/>
          <dgm:animLvl val="lvl"/>
          <dgm:resizeHandles val="exact"/>
        </dgm:presLayoutVars>
      </dgm:prSet>
      <dgm:spPr/>
    </dgm:pt>
    <dgm:pt modelId="{B67216B8-C0C8-49A0-BCF3-A3887EAB2F48}" type="pres">
      <dgm:prSet presAssocID="{847CCFDA-97C2-4AB8-AC48-BE5C9C04F60F}" presName="composite" presStyleCnt="0"/>
      <dgm:spPr/>
    </dgm:pt>
    <dgm:pt modelId="{669763AF-CE80-4E0E-BEA8-3CDF05C07D46}" type="pres">
      <dgm:prSet presAssocID="{847CCFDA-97C2-4AB8-AC48-BE5C9C04F60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032E198-5A99-4CFE-859B-0B75F77DC252}" type="pres">
      <dgm:prSet presAssocID="{847CCFDA-97C2-4AB8-AC48-BE5C9C04F60F}" presName="desTx" presStyleLbl="alignAccFollowNode1" presStyleIdx="0" presStyleCnt="3">
        <dgm:presLayoutVars>
          <dgm:bulletEnabled val="1"/>
        </dgm:presLayoutVars>
      </dgm:prSet>
      <dgm:spPr/>
    </dgm:pt>
    <dgm:pt modelId="{4CE3F301-74B4-4600-8ECF-6961019FA7E5}" type="pres">
      <dgm:prSet presAssocID="{69CD3347-8CD1-45E1-A5BD-65E1987CCCE6}" presName="space" presStyleCnt="0"/>
      <dgm:spPr/>
    </dgm:pt>
    <dgm:pt modelId="{27F258A5-6BCA-49E6-9C96-E4D048FB6C53}" type="pres">
      <dgm:prSet presAssocID="{F83D7448-287A-41D6-8055-AD3C0E0137AB}" presName="composite" presStyleCnt="0"/>
      <dgm:spPr/>
    </dgm:pt>
    <dgm:pt modelId="{135D7884-CBB7-43AE-B692-782FB098BF2C}" type="pres">
      <dgm:prSet presAssocID="{F83D7448-287A-41D6-8055-AD3C0E0137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E4C588A-8B9E-4D55-A173-4A008AABCC1B}" type="pres">
      <dgm:prSet presAssocID="{F83D7448-287A-41D6-8055-AD3C0E0137AB}" presName="desTx" presStyleLbl="alignAccFollowNode1" presStyleIdx="1" presStyleCnt="3">
        <dgm:presLayoutVars>
          <dgm:bulletEnabled val="1"/>
        </dgm:presLayoutVars>
      </dgm:prSet>
      <dgm:spPr/>
    </dgm:pt>
    <dgm:pt modelId="{3211ACD2-B660-4A07-882A-7A60734A3481}" type="pres">
      <dgm:prSet presAssocID="{8FBEAF5C-CD0C-4405-82D6-808522188047}" presName="space" presStyleCnt="0"/>
      <dgm:spPr/>
    </dgm:pt>
    <dgm:pt modelId="{16BD9AE8-451C-437A-9498-0A37FB975D4D}" type="pres">
      <dgm:prSet presAssocID="{BDF9DB8C-E0FB-4741-9BDE-AF25088AC339}" presName="composite" presStyleCnt="0"/>
      <dgm:spPr/>
    </dgm:pt>
    <dgm:pt modelId="{D806C0E6-4047-4264-9F02-E0C81AAB3CBC}" type="pres">
      <dgm:prSet presAssocID="{BDF9DB8C-E0FB-4741-9BDE-AF25088AC3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2EE14AD-FC16-4071-9498-6CDA4225A14A}" type="pres">
      <dgm:prSet presAssocID="{BDF9DB8C-E0FB-4741-9BDE-AF25088AC3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A65C04-BA66-4354-8AB9-79B3C1AAF0C9}" srcId="{BDF9DB8C-E0FB-4741-9BDE-AF25088AC339}" destId="{988192FE-A643-4785-99C2-43AE23A75751}" srcOrd="4" destOrd="0" parTransId="{07F0887F-8EF1-436A-B797-967AD05BD667}" sibTransId="{7228BD1F-E29C-4157-B2F6-790477D3387B}"/>
    <dgm:cxn modelId="{C838DE0A-598F-4BF8-9B77-838B54B0C8A9}" srcId="{847CCFDA-97C2-4AB8-AC48-BE5C9C04F60F}" destId="{C8B2E185-74C6-48EB-A922-344E6F8DC5A9}" srcOrd="2" destOrd="0" parTransId="{77A47A56-0227-43FB-BE30-CEADA7460DA9}" sibTransId="{699B37A3-7EC8-4375-B20B-E659EE55E150}"/>
    <dgm:cxn modelId="{E9B6081F-F31A-4A4B-913A-48D20DC95B4D}" type="presOf" srcId="{BE0986C3-7130-482C-885F-F8EEA426BD0F}" destId="{9E4C588A-8B9E-4D55-A173-4A008AABCC1B}" srcOrd="0" destOrd="0" presId="urn:microsoft.com/office/officeart/2005/8/layout/hList1"/>
    <dgm:cxn modelId="{40BE3525-50A8-45B9-9045-870C6AB58B1C}" type="presOf" srcId="{BDF9DB8C-E0FB-4741-9BDE-AF25088AC339}" destId="{D806C0E6-4047-4264-9F02-E0C81AAB3CBC}" srcOrd="0" destOrd="0" presId="urn:microsoft.com/office/officeart/2005/8/layout/hList1"/>
    <dgm:cxn modelId="{86639A2E-6A98-4BB3-9765-086DBF33B639}" srcId="{640C3351-87F0-4366-BF11-D83B7874ABED}" destId="{BDF9DB8C-E0FB-4741-9BDE-AF25088AC339}" srcOrd="2" destOrd="0" parTransId="{72C6A2FC-D371-4217-A968-099ACACD5ADA}" sibTransId="{CCE39BA6-F8AE-406D-972A-89DBBD4CD217}"/>
    <dgm:cxn modelId="{35ACC544-AA12-4402-BDB8-3A55F7C80A33}" srcId="{BDF9DB8C-E0FB-4741-9BDE-AF25088AC339}" destId="{9A4D211F-EF41-4C82-9863-7FB463A8183A}" srcOrd="1" destOrd="0" parTransId="{14C8F7B4-2549-4BD4-A87C-AE1D7E950743}" sibTransId="{5A14A37E-207F-44F0-AB7C-20390015419B}"/>
    <dgm:cxn modelId="{6EA6B669-0E70-4117-AF11-B2D61344310C}" srcId="{BDF9DB8C-E0FB-4741-9BDE-AF25088AC339}" destId="{516B41BD-8508-4A7D-B64A-12413CCD52BF}" srcOrd="3" destOrd="0" parTransId="{7E3F9593-44C9-4169-944E-61F550D5B252}" sibTransId="{01B7DFA4-46D9-434E-BA40-A6385D644194}"/>
    <dgm:cxn modelId="{D9DB1C6A-F2C8-4FDA-B500-602CBD50DD31}" srcId="{640C3351-87F0-4366-BF11-D83B7874ABED}" destId="{F83D7448-287A-41D6-8055-AD3C0E0137AB}" srcOrd="1" destOrd="0" parTransId="{1BF31E10-6CA3-43B3-B70F-9C7C650D0287}" sibTransId="{8FBEAF5C-CD0C-4405-82D6-808522188047}"/>
    <dgm:cxn modelId="{FEEFD76C-E0D5-4AD3-9988-B13E9AEA631F}" type="presOf" srcId="{869F601D-9AA3-4778-80AD-2B8CFAD70D80}" destId="{22EE14AD-FC16-4071-9498-6CDA4225A14A}" srcOrd="0" destOrd="0" presId="urn:microsoft.com/office/officeart/2005/8/layout/hList1"/>
    <dgm:cxn modelId="{917D5C6F-2F35-4AD2-B2C1-0281195CBE7E}" type="presOf" srcId="{847CCFDA-97C2-4AB8-AC48-BE5C9C04F60F}" destId="{669763AF-CE80-4E0E-BEA8-3CDF05C07D46}" srcOrd="0" destOrd="0" presId="urn:microsoft.com/office/officeart/2005/8/layout/hList1"/>
    <dgm:cxn modelId="{42B1F07C-B342-4BE8-88BC-1ACFE0CAE677}" type="presOf" srcId="{DD04807A-3ECA-4464-AB25-0FB322266E08}" destId="{22EE14AD-FC16-4071-9498-6CDA4225A14A}" srcOrd="0" destOrd="2" presId="urn:microsoft.com/office/officeart/2005/8/layout/hList1"/>
    <dgm:cxn modelId="{891F4B7E-6388-4588-A01F-A492F2C43B7D}" type="presOf" srcId="{640C3351-87F0-4366-BF11-D83B7874ABED}" destId="{ED49EB2F-75FE-4F48-A961-4569CC49B499}" srcOrd="0" destOrd="0" presId="urn:microsoft.com/office/officeart/2005/8/layout/hList1"/>
    <dgm:cxn modelId="{F1CB7B85-E595-42AB-9E5B-7FCBBEE231E2}" srcId="{BDF9DB8C-E0FB-4741-9BDE-AF25088AC339}" destId="{869F601D-9AA3-4778-80AD-2B8CFAD70D80}" srcOrd="0" destOrd="0" parTransId="{FB9AE323-C6E9-4ED6-B862-3361BFA62482}" sibTransId="{516F39EA-9820-4414-8DF7-1F1B96A15E02}"/>
    <dgm:cxn modelId="{39CCEE85-34E2-4914-BBFB-D8D6F072CB95}" srcId="{F83D7448-287A-41D6-8055-AD3C0E0137AB}" destId="{BE0986C3-7130-482C-885F-F8EEA426BD0F}" srcOrd="0" destOrd="0" parTransId="{033008D3-9BAB-4474-9C9E-BE797109C993}" sibTransId="{7B4B3FE1-6B9F-46B8-8E6D-D40EBDFFABBA}"/>
    <dgm:cxn modelId="{9FDE188A-B641-4886-8433-B882317F7B8A}" type="presOf" srcId="{C8B2E185-74C6-48EB-A922-344E6F8DC5A9}" destId="{2032E198-5A99-4CFE-859B-0B75F77DC252}" srcOrd="0" destOrd="2" presId="urn:microsoft.com/office/officeart/2005/8/layout/hList1"/>
    <dgm:cxn modelId="{EBABF997-43DA-4633-87C0-4DB9BE7DBC44}" type="presOf" srcId="{1230048A-10EF-44E5-A190-D96D9847FADC}" destId="{2032E198-5A99-4CFE-859B-0B75F77DC252}" srcOrd="0" destOrd="0" presId="urn:microsoft.com/office/officeart/2005/8/layout/hList1"/>
    <dgm:cxn modelId="{5995E2A3-B036-42E6-9907-ACA11F05DBFC}" type="presOf" srcId="{988192FE-A643-4785-99C2-43AE23A75751}" destId="{22EE14AD-FC16-4071-9498-6CDA4225A14A}" srcOrd="0" destOrd="4" presId="urn:microsoft.com/office/officeart/2005/8/layout/hList1"/>
    <dgm:cxn modelId="{D16E6DB6-0FAD-4F88-BC57-06EF4DBFA52B}" type="presOf" srcId="{DB6BE197-0F1F-498E-866B-956B9FD863E5}" destId="{2032E198-5A99-4CFE-859B-0B75F77DC252}" srcOrd="0" destOrd="1" presId="urn:microsoft.com/office/officeart/2005/8/layout/hList1"/>
    <dgm:cxn modelId="{53AC71C4-ACD4-4060-9645-40B44079466E}" srcId="{847CCFDA-97C2-4AB8-AC48-BE5C9C04F60F}" destId="{DB6BE197-0F1F-498E-866B-956B9FD863E5}" srcOrd="1" destOrd="0" parTransId="{691828A6-DB95-40AB-961C-FB0327B4E0CD}" sibTransId="{603F886A-ABEC-456F-A937-8B19885803BA}"/>
    <dgm:cxn modelId="{344ABECB-ED6A-4682-8CE2-125429A17546}" type="presOf" srcId="{F83D7448-287A-41D6-8055-AD3C0E0137AB}" destId="{135D7884-CBB7-43AE-B692-782FB098BF2C}" srcOrd="0" destOrd="0" presId="urn:microsoft.com/office/officeart/2005/8/layout/hList1"/>
    <dgm:cxn modelId="{32F4B5D0-E784-455D-88BF-8AB64E058857}" srcId="{847CCFDA-97C2-4AB8-AC48-BE5C9C04F60F}" destId="{1230048A-10EF-44E5-A190-D96D9847FADC}" srcOrd="0" destOrd="0" parTransId="{DBEB3FF0-A466-4DE9-B991-C4B412A3F37A}" sibTransId="{D972A717-8276-4042-BF0F-A4BF4E29E827}"/>
    <dgm:cxn modelId="{4C79E4EE-414E-4940-94D4-EB1572B41A7E}" type="presOf" srcId="{516B41BD-8508-4A7D-B64A-12413CCD52BF}" destId="{22EE14AD-FC16-4071-9498-6CDA4225A14A}" srcOrd="0" destOrd="3" presId="urn:microsoft.com/office/officeart/2005/8/layout/hList1"/>
    <dgm:cxn modelId="{8ED6F9F2-006D-406B-8968-B6A41692B261}" type="presOf" srcId="{9A4D211F-EF41-4C82-9863-7FB463A8183A}" destId="{22EE14AD-FC16-4071-9498-6CDA4225A14A}" srcOrd="0" destOrd="1" presId="urn:microsoft.com/office/officeart/2005/8/layout/hList1"/>
    <dgm:cxn modelId="{39E507FC-5374-4EAF-BC86-2EDC18B540C5}" srcId="{BDF9DB8C-E0FB-4741-9BDE-AF25088AC339}" destId="{DD04807A-3ECA-4464-AB25-0FB322266E08}" srcOrd="2" destOrd="0" parTransId="{11DCA3CD-E014-427E-B481-25BEF2AB59F3}" sibTransId="{55839B8B-B874-473B-9105-01D02F500721}"/>
    <dgm:cxn modelId="{111953FC-90D3-40CD-A3BD-098DD95F24F2}" srcId="{640C3351-87F0-4366-BF11-D83B7874ABED}" destId="{847CCFDA-97C2-4AB8-AC48-BE5C9C04F60F}" srcOrd="0" destOrd="0" parTransId="{1EC1ED12-6157-4BA0-A4A1-1A5BD8E03F56}" sibTransId="{69CD3347-8CD1-45E1-A5BD-65E1987CCCE6}"/>
    <dgm:cxn modelId="{87B153C2-B241-44E8-BBB5-2F3EB45B802F}" type="presParOf" srcId="{ED49EB2F-75FE-4F48-A961-4569CC49B499}" destId="{B67216B8-C0C8-49A0-BCF3-A3887EAB2F48}" srcOrd="0" destOrd="0" presId="urn:microsoft.com/office/officeart/2005/8/layout/hList1"/>
    <dgm:cxn modelId="{239ABACA-7837-4257-AEE5-1CF66D75B930}" type="presParOf" srcId="{B67216B8-C0C8-49A0-BCF3-A3887EAB2F48}" destId="{669763AF-CE80-4E0E-BEA8-3CDF05C07D46}" srcOrd="0" destOrd="0" presId="urn:microsoft.com/office/officeart/2005/8/layout/hList1"/>
    <dgm:cxn modelId="{9CC44CDE-DC4B-46DA-9506-CBD9A1A2B388}" type="presParOf" srcId="{B67216B8-C0C8-49A0-BCF3-A3887EAB2F48}" destId="{2032E198-5A99-4CFE-859B-0B75F77DC252}" srcOrd="1" destOrd="0" presId="urn:microsoft.com/office/officeart/2005/8/layout/hList1"/>
    <dgm:cxn modelId="{EA907D68-CEDB-4F8E-8876-BCD9642A952D}" type="presParOf" srcId="{ED49EB2F-75FE-4F48-A961-4569CC49B499}" destId="{4CE3F301-74B4-4600-8ECF-6961019FA7E5}" srcOrd="1" destOrd="0" presId="urn:microsoft.com/office/officeart/2005/8/layout/hList1"/>
    <dgm:cxn modelId="{AD30511A-EC9B-43C8-ADA5-BBFD045EABA3}" type="presParOf" srcId="{ED49EB2F-75FE-4F48-A961-4569CC49B499}" destId="{27F258A5-6BCA-49E6-9C96-E4D048FB6C53}" srcOrd="2" destOrd="0" presId="urn:microsoft.com/office/officeart/2005/8/layout/hList1"/>
    <dgm:cxn modelId="{2C2D08DE-B2A7-49FC-94F7-CC670D72FDCE}" type="presParOf" srcId="{27F258A5-6BCA-49E6-9C96-E4D048FB6C53}" destId="{135D7884-CBB7-43AE-B692-782FB098BF2C}" srcOrd="0" destOrd="0" presId="urn:microsoft.com/office/officeart/2005/8/layout/hList1"/>
    <dgm:cxn modelId="{DF147423-98F3-4B95-9337-A2B198765586}" type="presParOf" srcId="{27F258A5-6BCA-49E6-9C96-E4D048FB6C53}" destId="{9E4C588A-8B9E-4D55-A173-4A008AABCC1B}" srcOrd="1" destOrd="0" presId="urn:microsoft.com/office/officeart/2005/8/layout/hList1"/>
    <dgm:cxn modelId="{5D35E873-9C10-4634-9D4B-11701BB3C2E0}" type="presParOf" srcId="{ED49EB2F-75FE-4F48-A961-4569CC49B499}" destId="{3211ACD2-B660-4A07-882A-7A60734A3481}" srcOrd="3" destOrd="0" presId="urn:microsoft.com/office/officeart/2005/8/layout/hList1"/>
    <dgm:cxn modelId="{3DFC4938-FA2F-41F3-BD0E-DF13A182AD42}" type="presParOf" srcId="{ED49EB2F-75FE-4F48-A961-4569CC49B499}" destId="{16BD9AE8-451C-437A-9498-0A37FB975D4D}" srcOrd="4" destOrd="0" presId="urn:microsoft.com/office/officeart/2005/8/layout/hList1"/>
    <dgm:cxn modelId="{0AA6D35D-D728-4B46-A87D-B3400F0995D7}" type="presParOf" srcId="{16BD9AE8-451C-437A-9498-0A37FB975D4D}" destId="{D806C0E6-4047-4264-9F02-E0C81AAB3CBC}" srcOrd="0" destOrd="0" presId="urn:microsoft.com/office/officeart/2005/8/layout/hList1"/>
    <dgm:cxn modelId="{4A38EBC7-4AB5-49EF-A116-AEAE1795DC10}" type="presParOf" srcId="{16BD9AE8-451C-437A-9498-0A37FB975D4D}" destId="{22EE14AD-FC16-4071-9498-6CDA4225A1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079543" cy="3419353"/>
        <a:chOff x="0" y="0"/>
        <a:chExt cx="4079543" cy="3419353"/>
      </a:xfrm>
    </dsp:grpSpPr>
    <dsp:sp modelId="{654487EA-1FCD-4653-87CC-8791DA3CB691}">
      <dsp:nvSpPr>
        <dsp:cNvPr id="3" name="矩形 2"/>
        <dsp:cNvSpPr/>
      </dsp:nvSpPr>
      <dsp:spPr bwMode="white">
        <a:xfrm>
          <a:off x="19123" y="3858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餐补</a:t>
          </a:r>
        </a:p>
      </dsp:txBody>
      <dsp:txXfrm>
        <a:off x="19123" y="3858"/>
        <a:ext cx="1264897" cy="758938"/>
      </dsp:txXfrm>
    </dsp:sp>
    <dsp:sp modelId="{5A561608-970D-40CD-95C0-815A14BE89EB}">
      <dsp:nvSpPr>
        <dsp:cNvPr id="4" name="矩形 3"/>
        <dsp:cNvSpPr/>
      </dsp:nvSpPr>
      <dsp:spPr bwMode="white">
        <a:xfrm>
          <a:off x="1410510" y="3858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1236000"/>
            <a:satOff val="-9999"/>
            <a:lumOff val="2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工会福利</a:t>
          </a:r>
        </a:p>
      </dsp:txBody>
      <dsp:txXfrm>
        <a:off x="1410510" y="3858"/>
        <a:ext cx="1264897" cy="758938"/>
      </dsp:txXfrm>
    </dsp:sp>
    <dsp:sp modelId="{3399E5CF-C535-4167-9CDA-40A913888868}">
      <dsp:nvSpPr>
        <dsp:cNvPr id="5" name="矩形 4"/>
        <dsp:cNvSpPr/>
      </dsp:nvSpPr>
      <dsp:spPr bwMode="white">
        <a:xfrm>
          <a:off x="2801897" y="3858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2472000"/>
            <a:satOff val="-19999"/>
            <a:lumOff val="525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社团活动</a:t>
          </a:r>
        </a:p>
      </dsp:txBody>
      <dsp:txXfrm>
        <a:off x="2801897" y="3858"/>
        <a:ext cx="1264897" cy="758938"/>
      </dsp:txXfrm>
    </dsp:sp>
    <dsp:sp modelId="{A9A60611-3AEA-4565-A955-E6D23815E116}">
      <dsp:nvSpPr>
        <dsp:cNvPr id="6" name="矩形 5"/>
        <dsp:cNvSpPr/>
      </dsp:nvSpPr>
      <dsp:spPr bwMode="white">
        <a:xfrm>
          <a:off x="19123" y="888091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3708000"/>
            <a:satOff val="-29999"/>
            <a:lumOff val="7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宿舍</a:t>
          </a:r>
        </a:p>
      </dsp:txBody>
      <dsp:txXfrm>
        <a:off x="19123" y="888091"/>
        <a:ext cx="1264897" cy="758938"/>
      </dsp:txXfrm>
    </dsp:sp>
    <dsp:sp modelId="{E5E71CD2-B78A-4F67-A936-CB6F7A20A06A}">
      <dsp:nvSpPr>
        <dsp:cNvPr id="7" name="矩形 6"/>
        <dsp:cNvSpPr/>
      </dsp:nvSpPr>
      <dsp:spPr bwMode="white">
        <a:xfrm>
          <a:off x="1410510" y="888091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4944000"/>
            <a:satOff val="-39999"/>
            <a:lumOff val="1051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年假</a:t>
          </a:r>
        </a:p>
      </dsp:txBody>
      <dsp:txXfrm>
        <a:off x="1410510" y="888091"/>
        <a:ext cx="1264897" cy="758938"/>
      </dsp:txXfrm>
    </dsp:sp>
    <dsp:sp modelId="{1D02AD70-555F-4D98-9F7B-15724431C1F3}">
      <dsp:nvSpPr>
        <dsp:cNvPr id="8" name="矩形 7"/>
        <dsp:cNvSpPr/>
      </dsp:nvSpPr>
      <dsp:spPr bwMode="white">
        <a:xfrm>
          <a:off x="2801897" y="888091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6180000"/>
            <a:satOff val="-49999"/>
            <a:lumOff val="1313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加班费</a:t>
          </a:r>
        </a:p>
      </dsp:txBody>
      <dsp:txXfrm>
        <a:off x="2801897" y="888091"/>
        <a:ext cx="1264897" cy="758938"/>
      </dsp:txXfrm>
    </dsp:sp>
    <dsp:sp modelId="{AC13FD59-0528-487E-8121-44C6B219446C}">
      <dsp:nvSpPr>
        <dsp:cNvPr id="9" name="矩形 8"/>
        <dsp:cNvSpPr/>
      </dsp:nvSpPr>
      <dsp:spPr bwMode="white">
        <a:xfrm>
          <a:off x="19123" y="1772324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7416000"/>
            <a:satOff val="-59999"/>
            <a:lumOff val="1576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其他补贴</a:t>
          </a:r>
        </a:p>
      </dsp:txBody>
      <dsp:txXfrm>
        <a:off x="19123" y="1772324"/>
        <a:ext cx="1264897" cy="758938"/>
      </dsp:txXfrm>
    </dsp:sp>
    <dsp:sp modelId="{7D47EB4E-BF55-493E-856F-8B7048CAB374}">
      <dsp:nvSpPr>
        <dsp:cNvPr id="10" name="矩形 9"/>
        <dsp:cNvSpPr/>
      </dsp:nvSpPr>
      <dsp:spPr bwMode="white">
        <a:xfrm>
          <a:off x="1410510" y="1772324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8652000"/>
            <a:satOff val="-69999"/>
            <a:lumOff val="1839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年终奖</a:t>
          </a:r>
        </a:p>
      </dsp:txBody>
      <dsp:txXfrm>
        <a:off x="1410510" y="1772324"/>
        <a:ext cx="1264897" cy="758938"/>
      </dsp:txXfrm>
    </dsp:sp>
    <dsp:sp modelId="{CCE59871-8276-4F3C-BB15-F84E0BEAB8FE}">
      <dsp:nvSpPr>
        <dsp:cNvPr id="11" name="矩形 10"/>
        <dsp:cNvSpPr/>
      </dsp:nvSpPr>
      <dsp:spPr bwMode="white">
        <a:xfrm>
          <a:off x="2801897" y="1772324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9888000"/>
            <a:satOff val="-79999"/>
            <a:lumOff val="2102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五险一金</a:t>
          </a:r>
        </a:p>
      </dsp:txBody>
      <dsp:txXfrm>
        <a:off x="2801897" y="1772324"/>
        <a:ext cx="1264897" cy="758938"/>
      </dsp:txXfrm>
    </dsp:sp>
    <dsp:sp modelId="{776BC791-ECF8-49FC-8585-84DF5FCCC69D}">
      <dsp:nvSpPr>
        <dsp:cNvPr id="12" name="矩形 11"/>
        <dsp:cNvSpPr/>
      </dsp:nvSpPr>
      <dsp:spPr bwMode="white">
        <a:xfrm>
          <a:off x="713721" y="2656557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11124000"/>
            <a:satOff val="-89999"/>
            <a:lumOff val="2364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过节费</a:t>
          </a:r>
        </a:p>
      </dsp:txBody>
      <dsp:txXfrm>
        <a:off x="713721" y="2656557"/>
        <a:ext cx="1264897" cy="758938"/>
      </dsp:txXfrm>
    </dsp:sp>
    <dsp:sp modelId="{90577A28-85FC-46D0-9E53-BB1A134E70AB}">
      <dsp:nvSpPr>
        <dsp:cNvPr id="13" name="矩形 12"/>
        <dsp:cNvSpPr/>
      </dsp:nvSpPr>
      <dsp:spPr bwMode="white">
        <a:xfrm>
          <a:off x="2105108" y="2656557"/>
          <a:ext cx="1264897" cy="758938"/>
        </a:xfrm>
        <a:prstGeom prst="rect">
          <a:avLst/>
        </a:prstGeom>
      </dsp:spPr>
      <dsp:style>
        <a:lnRef idx="2">
          <a:schemeClr val="lt1"/>
        </a:lnRef>
        <a:fillRef idx="1">
          <a:schemeClr val="accent4">
            <a:hueOff val="-12360000"/>
            <a:satOff val="-99999"/>
            <a:lumOff val="262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dirty="0"/>
            <a:t>班车</a:t>
          </a:r>
        </a:p>
      </dsp:txBody>
      <dsp:txXfrm>
        <a:off x="2105108" y="2656557"/>
        <a:ext cx="1264897" cy="75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886700" cy="3262312"/>
        <a:chOff x="0" y="0"/>
        <a:chExt cx="7886700" cy="3262312"/>
      </a:xfrm>
    </dsp:grpSpPr>
    <dsp:sp modelId="{669763AF-CE80-4E0E-BEA8-3CDF05C07D46}">
      <dsp:nvSpPr>
        <dsp:cNvPr id="3" name="矩形 2"/>
        <dsp:cNvSpPr/>
      </dsp:nvSpPr>
      <dsp:spPr bwMode="white">
        <a:xfrm>
          <a:off x="0" y="0"/>
          <a:ext cx="2404482" cy="822112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/>
            <a:t>用餐</a:t>
          </a:r>
        </a:p>
      </dsp:txBody>
      <dsp:txXfrm>
        <a:off x="0" y="0"/>
        <a:ext cx="2404482" cy="822112"/>
      </dsp:txXfrm>
    </dsp:sp>
    <dsp:sp modelId="{2032E198-5A99-4CFE-859B-0B75F77DC252}">
      <dsp:nvSpPr>
        <dsp:cNvPr id="4" name="矩形 3"/>
        <dsp:cNvSpPr/>
      </dsp:nvSpPr>
      <dsp:spPr bwMode="white">
        <a:xfrm>
          <a:off x="0" y="822112"/>
          <a:ext cx="2404482" cy="244020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2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</a:rPr>
            <a:t>提供餐补（工作餐），满</a:t>
          </a:r>
          <a:r>
            <a:rPr lang="en-US" altLang="zh-CN" sz="1400" dirty="0">
              <a:solidFill>
                <a:schemeClr val="dk1"/>
              </a:solidFill>
            </a:rPr>
            <a:t>8</a:t>
          </a:r>
          <a:r>
            <a:rPr lang="zh-CN" altLang="en-US" sz="1400" dirty="0">
              <a:solidFill>
                <a:schemeClr val="dk1"/>
              </a:solidFill>
            </a:rPr>
            <a:t>小时提供一餐，加班</a:t>
          </a:r>
          <a:r>
            <a:rPr lang="en-US" altLang="zh-CN" sz="1400" dirty="0">
              <a:solidFill>
                <a:schemeClr val="dk1"/>
              </a:solidFill>
            </a:rPr>
            <a:t>&gt;0.5</a:t>
          </a:r>
          <a:r>
            <a:rPr lang="zh-CN" altLang="en-US" sz="1400" dirty="0">
              <a:solidFill>
                <a:schemeClr val="dk1"/>
              </a:solidFill>
            </a:rPr>
            <a:t>小时提供一餐</a:t>
          </a:r>
          <a:endParaRPr lang="zh-CN" altLang="en-US" sz="14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</a:rPr>
            <a:t>餐补标准</a:t>
          </a:r>
          <a:r>
            <a:rPr lang="en-US" altLang="zh-CN" sz="1400" dirty="0">
              <a:solidFill>
                <a:schemeClr val="dk1"/>
              </a:solidFill>
            </a:rPr>
            <a:t>11</a:t>
          </a:r>
          <a:r>
            <a:rPr lang="zh-CN" altLang="en-US" sz="1400" dirty="0">
              <a:solidFill>
                <a:schemeClr val="dk1"/>
              </a:solidFill>
            </a:rPr>
            <a:t>元</a:t>
          </a:r>
          <a:r>
            <a:rPr lang="en-US" altLang="zh-CN" sz="1400" dirty="0">
              <a:solidFill>
                <a:schemeClr val="dk1"/>
              </a:solidFill>
            </a:rPr>
            <a:t>/</a:t>
          </a:r>
          <a:r>
            <a:rPr lang="zh-CN" altLang="en-US" sz="1400" dirty="0">
              <a:solidFill>
                <a:schemeClr val="dk1"/>
              </a:solidFill>
            </a:rPr>
            <a:t>餐；</a:t>
          </a:r>
          <a:endParaRPr lang="zh-CN" altLang="en-US" sz="1400" dirty="0">
            <a:solidFill>
              <a:schemeClr val="dk1"/>
            </a:solidFill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</a:rPr>
            <a:t>餐补随薪资发放</a:t>
          </a:r>
          <a:endParaRPr>
            <a:solidFill>
              <a:schemeClr val="dk1"/>
            </a:solidFill>
          </a:endParaRPr>
        </a:p>
      </dsp:txBody>
      <dsp:txXfrm>
        <a:off x="0" y="822112"/>
        <a:ext cx="2404482" cy="2440200"/>
      </dsp:txXfrm>
    </dsp:sp>
    <dsp:sp modelId="{135D7884-CBB7-43AE-B692-782FB098BF2C}">
      <dsp:nvSpPr>
        <dsp:cNvPr id="5" name="矩形 4"/>
        <dsp:cNvSpPr/>
      </dsp:nvSpPr>
      <dsp:spPr bwMode="white">
        <a:xfrm>
          <a:off x="2741109" y="0"/>
          <a:ext cx="2404482" cy="822112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/>
            <a:t>宿舍</a:t>
          </a:r>
        </a:p>
      </dsp:txBody>
      <dsp:txXfrm>
        <a:off x="2741109" y="0"/>
        <a:ext cx="2404482" cy="822112"/>
      </dsp:txXfrm>
    </dsp:sp>
    <dsp:sp modelId="{9E4C588A-8B9E-4D55-A173-4A008AABCC1B}">
      <dsp:nvSpPr>
        <dsp:cNvPr id="6" name="矩形 5"/>
        <dsp:cNvSpPr/>
      </dsp:nvSpPr>
      <dsp:spPr bwMode="white">
        <a:xfrm>
          <a:off x="2741109" y="822112"/>
          <a:ext cx="2404482" cy="244020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2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dirty="0">
              <a:solidFill>
                <a:schemeClr val="dk1"/>
              </a:solidFill>
            </a:rPr>
            <a:t>6</a:t>
          </a:r>
          <a:r>
            <a:rPr lang="zh-CN" altLang="en-US" sz="1400" dirty="0">
              <a:solidFill>
                <a:schemeClr val="dk1"/>
              </a:solidFill>
            </a:rPr>
            <a:t>人标准间，提供独立卫生间、热水器、空调、衣柜、网络</a:t>
          </a:r>
          <a:endParaRPr>
            <a:solidFill>
              <a:schemeClr val="dk1"/>
            </a:solidFill>
          </a:endParaRPr>
        </a:p>
      </dsp:txBody>
      <dsp:txXfrm>
        <a:off x="2741109" y="822112"/>
        <a:ext cx="2404482" cy="2440200"/>
      </dsp:txXfrm>
    </dsp:sp>
    <dsp:sp modelId="{D806C0E6-4047-4264-9F02-E0C81AAB3CBC}">
      <dsp:nvSpPr>
        <dsp:cNvPr id="7" name="矩形 6"/>
        <dsp:cNvSpPr/>
      </dsp:nvSpPr>
      <dsp:spPr bwMode="white">
        <a:xfrm>
          <a:off x="5482218" y="0"/>
          <a:ext cx="2404482" cy="822112"/>
        </a:xfrm>
        <a:prstGeom prst="rect">
          <a:avLst/>
        </a:prstGeom>
        <a:sp3d prstMaterial="plastic">
          <a:bevelT w="120900" h="88900"/>
          <a:bevelB w="88900" h="31750" prst="angle"/>
        </a:sp3d>
      </dsp:spPr>
      <dsp:style>
        <a:lnRef idx="1">
          <a:schemeClr val="accen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199136" tIns="113792" rIns="199136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/>
            <a:t>班车</a:t>
          </a:r>
        </a:p>
      </dsp:txBody>
      <dsp:txXfrm>
        <a:off x="5482218" y="0"/>
        <a:ext cx="2404482" cy="822112"/>
      </dsp:txXfrm>
    </dsp:sp>
    <dsp:sp modelId="{22EE14AD-FC16-4071-9498-6CDA4225A14A}">
      <dsp:nvSpPr>
        <dsp:cNvPr id="8" name="矩形 7"/>
        <dsp:cNvSpPr/>
      </dsp:nvSpPr>
      <dsp:spPr bwMode="white">
        <a:xfrm>
          <a:off x="5482218" y="822112"/>
          <a:ext cx="2404482" cy="2440200"/>
        </a:xfrm>
        <a:prstGeom prst="rect">
          <a:avLst/>
        </a:prstGeom>
        <a:sp3d extrusionH="12700" prstMaterial="plastic">
          <a:bevelT w="50800" h="50800"/>
        </a:sp3d>
      </dsp:spPr>
      <dsp:style>
        <a:lnRef idx="1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2">
          <a:scrgbClr r="0" g="0" b="0"/>
        </a:effectRef>
        <a:fontRef idx="minor"/>
      </dsp:style>
      <dsp:txBody>
        <a:bodyPr lIns="74676" tIns="74676" rIns="99568" bIns="112014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400" dirty="0">
            <a:solidFill>
              <a:schemeClr val="dk1"/>
            </a:solidFill>
          </a:endParaRPr>
        </a:p>
        <a:p>
          <a:pPr marL="114300" lvl="1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</a:rPr>
            <a:t>上班</a:t>
          </a:r>
          <a:r>
            <a:rPr lang="en-US" altLang="zh-CN" sz="1400" dirty="0">
              <a:solidFill>
                <a:schemeClr val="dk1"/>
              </a:solidFill>
            </a:rPr>
            <a:t>2</a:t>
          </a:r>
          <a:r>
            <a:rPr lang="zh-CN" altLang="en-US" sz="1400" dirty="0">
              <a:solidFill>
                <a:schemeClr val="dk1"/>
              </a:solidFill>
            </a:rPr>
            <a:t>趟班车，</a:t>
          </a:r>
          <a:r>
            <a:rPr lang="en-US" altLang="zh-CN" sz="1400" dirty="0">
              <a:solidFill>
                <a:schemeClr val="dk1"/>
              </a:solidFill>
            </a:rPr>
            <a:t>17</a:t>
          </a:r>
          <a:r>
            <a:rPr lang="zh-CN" altLang="en-US" sz="1400" dirty="0">
              <a:solidFill>
                <a:schemeClr val="dk1"/>
              </a:solidFill>
            </a:rPr>
            <a:t>：</a:t>
          </a:r>
          <a:r>
            <a:rPr lang="en-US" altLang="zh-CN" sz="1400" dirty="0">
              <a:solidFill>
                <a:schemeClr val="dk1"/>
              </a:solidFill>
            </a:rPr>
            <a:t>00</a:t>
          </a:r>
          <a:r>
            <a:rPr lang="zh-CN" altLang="en-US" sz="1400" dirty="0">
              <a:solidFill>
                <a:schemeClr val="dk1"/>
              </a:solidFill>
            </a:rPr>
            <a:t>，</a:t>
          </a:r>
          <a:r>
            <a:rPr lang="en-US" altLang="zh-CN" sz="1400" dirty="0">
              <a:solidFill>
                <a:schemeClr val="dk1"/>
              </a:solidFill>
            </a:rPr>
            <a:t>19</a:t>
          </a:r>
          <a:r>
            <a:rPr lang="zh-CN" altLang="en-US" sz="1400" dirty="0">
              <a:solidFill>
                <a:schemeClr val="dk1"/>
              </a:solidFill>
            </a:rPr>
            <a:t>：</a:t>
          </a:r>
          <a:r>
            <a:rPr lang="en-US" altLang="zh-CN" sz="1400" dirty="0">
              <a:solidFill>
                <a:schemeClr val="dk1"/>
              </a:solidFill>
            </a:rPr>
            <a:t>30</a:t>
          </a:r>
          <a:r>
            <a:rPr lang="zh-CN" altLang="en-US" sz="1400" dirty="0">
              <a:solidFill>
                <a:schemeClr val="dk1"/>
              </a:solidFill>
            </a:rPr>
            <a:t>各有一趟班车</a:t>
          </a:r>
          <a:endParaRPr lang="zh-CN" altLang="en-US" sz="1400" dirty="0">
            <a:solidFill>
              <a:schemeClr val="dk1"/>
            </a:solidFill>
          </a:endParaRPr>
        </a:p>
        <a:p>
          <a:pPr marL="114300" lvl="1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dirty="0">
              <a:solidFill>
                <a:schemeClr val="dk1"/>
              </a:solidFill>
            </a:rPr>
            <a:t>班车规格：</a:t>
          </a:r>
          <a:r>
            <a:rPr lang="en-US" altLang="zh-CN" sz="1400" dirty="0">
              <a:solidFill>
                <a:schemeClr val="dk1"/>
              </a:solidFill>
            </a:rPr>
            <a:t>50</a:t>
          </a:r>
          <a:r>
            <a:rPr lang="zh-CN" altLang="en-US" sz="1400" dirty="0">
              <a:solidFill>
                <a:schemeClr val="dk1"/>
              </a:solidFill>
            </a:rPr>
            <a:t>坐大巴</a:t>
          </a:r>
          <a:endParaRPr lang="zh-CN" altLang="en-US" sz="1400" dirty="0">
            <a:solidFill>
              <a:schemeClr val="dk1"/>
            </a:solidFill>
          </a:endParaRPr>
        </a:p>
        <a:p>
          <a:pPr marL="114300" lvl="1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400" dirty="0">
            <a:solidFill>
              <a:schemeClr val="dk1"/>
            </a:solidFill>
          </a:endParaRPr>
        </a:p>
        <a:p>
          <a:pPr marL="114300" lvl="1" indent="-11430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400" dirty="0">
            <a:solidFill>
              <a:schemeClr val="dk1"/>
            </a:solidFill>
          </a:endParaRPr>
        </a:p>
      </dsp:txBody>
      <dsp:txXfrm>
        <a:off x="5482218" y="822112"/>
        <a:ext cx="2404482" cy="244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2BC1-E1FF-4B39-B1FD-DC12F129BA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F4218-C5A5-4067-BBE7-ACC09363B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" y="41317"/>
            <a:ext cx="2328456" cy="534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E40F-D94B-4CB4-B937-4A08F60CB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4901-0DBB-48CC-9483-B958FA2AE4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3F2D-2641-45A6-916A-EDE4CDB42A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A1FE-979F-454F-9E08-6A0973786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jpeg"/><Relationship Id="rId7" Type="http://schemas.openxmlformats.org/officeDocument/2006/relationships/image" Target="../media/image18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1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9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2.jpeg"/><Relationship Id="rId14" Type="http://schemas.openxmlformats.org/officeDocument/2006/relationships/image" Target="../media/image8.png"/><Relationship Id="rId13" Type="http://schemas.openxmlformats.org/officeDocument/2006/relationships/image" Target="../media/image31.jpeg"/><Relationship Id="rId12" Type="http://schemas.openxmlformats.org/officeDocument/2006/relationships/image" Target="../media/image30.jpeg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8" y="0"/>
            <a:ext cx="5397244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9437" y="1967166"/>
            <a:ext cx="5205126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海纳百川</a:t>
            </a:r>
            <a:r>
              <a:rPr lang="en-US" altLang="zh-CN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共创未来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4393" y="2922735"/>
            <a:ext cx="6358045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海创光电招聘简介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3455" y="4540026"/>
            <a:ext cx="3396343" cy="284693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福建海创光电技术股份有限公司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" y="89280"/>
            <a:ext cx="1978600" cy="454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decel="36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54054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招聘岗位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28650" y="1134270"/>
          <a:ext cx="7672388" cy="279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97"/>
                <a:gridCol w="1918097"/>
                <a:gridCol w="1918097"/>
                <a:gridCol w="1918097"/>
              </a:tblGrid>
              <a:tr h="39917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岗位特点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招聘要求</a:t>
                      </a:r>
                      <a:endParaRPr lang="zh-CN" altLang="en-US" dirty="0"/>
                    </a:p>
                  </a:txBody>
                  <a:tcPr/>
                </a:tc>
              </a:tr>
              <a:tr h="124674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扬子项目操作岗位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盘纤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调试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检测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备料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以光纤为原料，器件细致，运用手工或显微镜或计算机、熔接机、调试设备操作，坐班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、无手抖、无明显手汗，食指灵活；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、对工业酒精不过敏；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、对塑胶手套不过敏；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矫正视力良好；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、需要具备基本的计算机操作能力；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、有劳动纪律意识；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、洁净室，需穿戴连体防尘服</a:t>
                      </a:r>
                      <a:endParaRPr lang="zh-CN" altLang="en-US" dirty="0"/>
                    </a:p>
                  </a:txBody>
                  <a:tcPr/>
                </a:tc>
              </a:tr>
              <a:tr h="114832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龙泉项目操作岗位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自动化操作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检测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清洁岗位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镜头装配，自动化程度高，需要良好的计算机基础操作能力，坐班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非坐班</a:t>
                      </a:r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49663" y="4001542"/>
            <a:ext cx="7751375" cy="701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海创光电业务量持续增长，需要大量现场管理储备干部（如技术员，工艺员，工序负责人，领班，车间主任等等），我们倾向于从一线操作员进行选拔，晋升空间多多！！！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4"/>
          <p:cNvSpPr txBox="1"/>
          <p:nvPr/>
        </p:nvSpPr>
        <p:spPr>
          <a:xfrm>
            <a:off x="2682950" y="220741"/>
            <a:ext cx="37816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实习生培养方案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直接连接符 18"/>
          <p:cNvCxnSpPr/>
          <p:nvPr/>
        </p:nvCxnSpPr>
        <p:spPr>
          <a:xfrm flipV="1">
            <a:off x="5600523" y="1774818"/>
            <a:ext cx="757765" cy="1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600523" y="3758037"/>
            <a:ext cx="757765" cy="1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59" idx="2"/>
          </p:cNvCxnSpPr>
          <p:nvPr/>
        </p:nvCxnSpPr>
        <p:spPr>
          <a:xfrm flipH="1">
            <a:off x="2741792" y="1774819"/>
            <a:ext cx="757765" cy="5066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60"/>
          <p:cNvSpPr txBox="1"/>
          <p:nvPr/>
        </p:nvSpPr>
        <p:spPr>
          <a:xfrm>
            <a:off x="699451" y="1559808"/>
            <a:ext cx="234718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一带一导师制</a:t>
            </a:r>
            <a:endParaRPr lang="zh-CN" altLang="en-US"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岗位专门人员带导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导师资源在本行业知名企业资深工程师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62"/>
          <p:cNvSpPr txBox="1"/>
          <p:nvPr/>
        </p:nvSpPr>
        <p:spPr>
          <a:xfrm>
            <a:off x="464695" y="3541873"/>
            <a:ext cx="256331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沟通渠道开放</a:t>
            </a:r>
            <a:endParaRPr lang="en-US" altLang="zh-CN"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实习生不定时、不定因向人事沟通或咨询工作当中的任何事情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6" name="文本框 63"/>
          <p:cNvSpPr txBox="1"/>
          <p:nvPr/>
        </p:nvSpPr>
        <p:spPr>
          <a:xfrm>
            <a:off x="6184629" y="1564921"/>
            <a:ext cx="1677382" cy="715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学习成长</a:t>
            </a:r>
            <a:endParaRPr lang="en-US" altLang="zh-CN"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工作专业技能成长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职业社会经历上的成长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8" name="文本框 65"/>
          <p:cNvSpPr txBox="1"/>
          <p:nvPr/>
        </p:nvSpPr>
        <p:spPr>
          <a:xfrm>
            <a:off x="6446955" y="3549368"/>
            <a:ext cx="1677382" cy="10849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培训活动授权</a:t>
            </a:r>
            <a:endParaRPr lang="en-US" altLang="zh-CN" sz="1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新员工培训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产品培训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内部员工技能提升培训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项目会议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70253" y="2262791"/>
            <a:ext cx="1001008" cy="10010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58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4141815" y="2334353"/>
            <a:ext cx="857884" cy="8578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4203092" y="2395630"/>
            <a:ext cx="735329" cy="7353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928859" y="2262791"/>
            <a:ext cx="1001008" cy="1001008"/>
            <a:chOff x="2928859" y="2373401"/>
            <a:chExt cx="1001008" cy="1001008"/>
          </a:xfrm>
        </p:grpSpPr>
        <p:sp>
          <p:nvSpPr>
            <p:cNvPr id="33" name="椭圆 32"/>
            <p:cNvSpPr/>
            <p:nvPr/>
          </p:nvSpPr>
          <p:spPr>
            <a:xfrm>
              <a:off x="2928859" y="2373401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3000421" y="2444963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3061698" y="2506240"/>
              <a:ext cx="735329" cy="7353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220158" y="2700023"/>
              <a:ext cx="576821" cy="541545"/>
            </a:xfrm>
            <a:custGeom>
              <a:avLst/>
              <a:gdLst>
                <a:gd name="connsiteX0" fmla="*/ 593387 w 847194"/>
                <a:gd name="connsiteY0" fmla="*/ 0 h 795384"/>
                <a:gd name="connsiteX1" fmla="*/ 847194 w 847194"/>
                <a:gd name="connsiteY1" fmla="*/ 256093 h 795384"/>
                <a:gd name="connsiteX2" fmla="*/ 836294 w 847194"/>
                <a:gd name="connsiteY2" fmla="*/ 364213 h 795384"/>
                <a:gd name="connsiteX3" fmla="*/ 307265 w 847194"/>
                <a:gd name="connsiteY3" fmla="*/ 795384 h 795384"/>
                <a:gd name="connsiteX4" fmla="*/ 279677 w 847194"/>
                <a:gd name="connsiteY4" fmla="*/ 792603 h 795384"/>
                <a:gd name="connsiteX5" fmla="*/ 0 w 847194"/>
                <a:gd name="connsiteY5" fmla="*/ 500974 h 795384"/>
                <a:gd name="connsiteX6" fmla="*/ 53502 w 847194"/>
                <a:gd name="connsiteY6" fmla="*/ 481519 h 795384"/>
                <a:gd name="connsiteX7" fmla="*/ 29183 w 847194"/>
                <a:gd name="connsiteY7" fmla="*/ 121596 h 795384"/>
                <a:gd name="connsiteX8" fmla="*/ 233464 w 847194"/>
                <a:gd name="connsiteY8" fmla="*/ 111868 h 795384"/>
                <a:gd name="connsiteX9" fmla="*/ 340468 w 847194"/>
                <a:gd name="connsiteY9" fmla="*/ 233463 h 795384"/>
                <a:gd name="connsiteX10" fmla="*/ 301557 w 847194"/>
                <a:gd name="connsiteY10" fmla="*/ 4864 h 79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194" h="795384">
                  <a:moveTo>
                    <a:pt x="593387" y="0"/>
                  </a:moveTo>
                  <a:lnTo>
                    <a:pt x="847194" y="256093"/>
                  </a:lnTo>
                  <a:lnTo>
                    <a:pt x="836294" y="364213"/>
                  </a:lnTo>
                  <a:cubicBezTo>
                    <a:pt x="785941" y="610282"/>
                    <a:pt x="568220" y="795384"/>
                    <a:pt x="307265" y="795384"/>
                  </a:cubicBezTo>
                  <a:lnTo>
                    <a:pt x="279677" y="792603"/>
                  </a:lnTo>
                  <a:lnTo>
                    <a:pt x="0" y="500974"/>
                  </a:lnTo>
                  <a:lnTo>
                    <a:pt x="53502" y="481519"/>
                  </a:lnTo>
                  <a:lnTo>
                    <a:pt x="29183" y="121596"/>
                  </a:lnTo>
                  <a:lnTo>
                    <a:pt x="233464" y="111868"/>
                  </a:lnTo>
                  <a:lnTo>
                    <a:pt x="340468" y="233463"/>
                  </a:lnTo>
                  <a:lnTo>
                    <a:pt x="301557" y="4864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37" name="Freeform 133"/>
            <p:cNvSpPr>
              <a:spLocks noChangeAspect="1" noEditPoints="1"/>
            </p:cNvSpPr>
            <p:nvPr/>
          </p:nvSpPr>
          <p:spPr bwMode="auto">
            <a:xfrm>
              <a:off x="3214517" y="2661977"/>
              <a:ext cx="417878" cy="380383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99556" y="3251267"/>
            <a:ext cx="1001008" cy="1001008"/>
            <a:chOff x="3499556" y="3361877"/>
            <a:chExt cx="1001008" cy="1001008"/>
          </a:xfrm>
        </p:grpSpPr>
        <p:sp>
          <p:nvSpPr>
            <p:cNvPr id="39" name="椭圆 38"/>
            <p:cNvSpPr/>
            <p:nvPr/>
          </p:nvSpPr>
          <p:spPr>
            <a:xfrm>
              <a:off x="3499556" y="3361877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571118" y="3433439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3632395" y="3494716"/>
              <a:ext cx="735329" cy="7353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2" name="Freeform 391"/>
            <p:cNvSpPr>
              <a:spLocks noChangeAspect="1" noEditPoints="1"/>
            </p:cNvSpPr>
            <p:nvPr/>
          </p:nvSpPr>
          <p:spPr bwMode="auto">
            <a:xfrm>
              <a:off x="3823821" y="3713416"/>
              <a:ext cx="352478" cy="297928"/>
            </a:xfrm>
            <a:custGeom>
              <a:avLst/>
              <a:gdLst>
                <a:gd name="T0" fmla="*/ 39 w 71"/>
                <a:gd name="T1" fmla="*/ 0 h 60"/>
                <a:gd name="T2" fmla="*/ 51 w 71"/>
                <a:gd name="T3" fmla="*/ 42 h 60"/>
                <a:gd name="T4" fmla="*/ 53 w 71"/>
                <a:gd name="T5" fmla="*/ 39 h 60"/>
                <a:gd name="T6" fmla="*/ 43 w 71"/>
                <a:gd name="T7" fmla="*/ 13 h 60"/>
                <a:gd name="T8" fmla="*/ 50 w 71"/>
                <a:gd name="T9" fmla="*/ 6 h 60"/>
                <a:gd name="T10" fmla="*/ 69 w 71"/>
                <a:gd name="T11" fmla="*/ 11 h 60"/>
                <a:gd name="T12" fmla="*/ 57 w 71"/>
                <a:gd name="T13" fmla="*/ 12 h 60"/>
                <a:gd name="T14" fmla="*/ 50 w 71"/>
                <a:gd name="T15" fmla="*/ 10 h 60"/>
                <a:gd name="T16" fmla="*/ 46 w 71"/>
                <a:gd name="T17" fmla="*/ 13 h 60"/>
                <a:gd name="T18" fmla="*/ 56 w 71"/>
                <a:gd name="T19" fmla="*/ 40 h 60"/>
                <a:gd name="T20" fmla="*/ 58 w 71"/>
                <a:gd name="T21" fmla="*/ 39 h 60"/>
                <a:gd name="T22" fmla="*/ 59 w 71"/>
                <a:gd name="T23" fmla="*/ 23 h 60"/>
                <a:gd name="T24" fmla="*/ 64 w 71"/>
                <a:gd name="T25" fmla="*/ 17 h 60"/>
                <a:gd name="T26" fmla="*/ 64 w 71"/>
                <a:gd name="T27" fmla="*/ 28 h 60"/>
                <a:gd name="T28" fmla="*/ 63 w 71"/>
                <a:gd name="T29" fmla="*/ 36 h 60"/>
                <a:gd name="T30" fmla="*/ 56 w 71"/>
                <a:gd name="T31" fmla="*/ 45 h 60"/>
                <a:gd name="T32" fmla="*/ 39 w 71"/>
                <a:gd name="T33" fmla="*/ 50 h 60"/>
                <a:gd name="T34" fmla="*/ 0 w 71"/>
                <a:gd name="T35" fmla="*/ 60 h 60"/>
                <a:gd name="T36" fmla="*/ 8 w 71"/>
                <a:gd name="T37" fmla="*/ 8 h 60"/>
                <a:gd name="T38" fmla="*/ 32 w 71"/>
                <a:gd name="T39" fmla="*/ 22 h 60"/>
                <a:gd name="T40" fmla="*/ 8 w 71"/>
                <a:gd name="T41" fmla="*/ 8 h 60"/>
                <a:gd name="T42" fmla="*/ 10 w 71"/>
                <a:gd name="T43" fmla="*/ 32 h 60"/>
                <a:gd name="T44" fmla="*/ 10 w 71"/>
                <a:gd name="T45" fmla="*/ 50 h 60"/>
                <a:gd name="T46" fmla="*/ 29 w 71"/>
                <a:gd name="T47" fmla="*/ 50 h 60"/>
                <a:gd name="T48" fmla="*/ 29 w 71"/>
                <a:gd name="T49" fmla="*/ 32 h 60"/>
                <a:gd name="T50" fmla="*/ 27 w 71"/>
                <a:gd name="T51" fmla="*/ 41 h 60"/>
                <a:gd name="T52" fmla="*/ 15 w 71"/>
                <a:gd name="T53" fmla="*/ 34 h 60"/>
                <a:gd name="T54" fmla="*/ 15 w 71"/>
                <a:gd name="T55" fmla="*/ 48 h 60"/>
                <a:gd name="T56" fmla="*/ 27 w 71"/>
                <a:gd name="T57" fmla="*/ 41 h 60"/>
                <a:gd name="T58" fmla="*/ 20 w 71"/>
                <a:gd name="T59" fmla="*/ 30 h 60"/>
                <a:gd name="T60" fmla="*/ 9 w 71"/>
                <a:gd name="T61" fmla="*/ 41 h 60"/>
                <a:gd name="T62" fmla="*/ 20 w 71"/>
                <a:gd name="T63" fmla="*/ 51 h 60"/>
                <a:gd name="T64" fmla="*/ 30 w 71"/>
                <a:gd name="T65" fmla="*/ 41 h 60"/>
                <a:gd name="T66" fmla="*/ 39 w 71"/>
                <a:gd name="T67" fmla="*/ 44 h 60"/>
                <a:gd name="T68" fmla="*/ 45 w 71"/>
                <a:gd name="T6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0">
                  <a:moveTo>
                    <a:pt x="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3" y="41"/>
                    <a:pt x="47" y="43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4" y="34"/>
                    <a:pt x="50" y="28"/>
                    <a:pt x="47" y="23"/>
                  </a:cubicBezTo>
                  <a:cubicBezTo>
                    <a:pt x="45" y="19"/>
                    <a:pt x="42" y="16"/>
                    <a:pt x="43" y="13"/>
                  </a:cubicBezTo>
                  <a:cubicBezTo>
                    <a:pt x="43" y="8"/>
                    <a:pt x="47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7" y="6"/>
                    <a:pt x="69" y="8"/>
                    <a:pt x="69" y="11"/>
                  </a:cubicBezTo>
                  <a:cubicBezTo>
                    <a:pt x="70" y="11"/>
                    <a:pt x="71" y="11"/>
                    <a:pt x="71" y="11"/>
                  </a:cubicBezTo>
                  <a:cubicBezTo>
                    <a:pt x="70" y="17"/>
                    <a:pt x="59" y="18"/>
                    <a:pt x="57" y="12"/>
                  </a:cubicBezTo>
                  <a:cubicBezTo>
                    <a:pt x="57" y="12"/>
                    <a:pt x="58" y="12"/>
                    <a:pt x="5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10"/>
                    <a:pt x="47" y="11"/>
                    <a:pt x="46" y="13"/>
                  </a:cubicBezTo>
                  <a:cubicBezTo>
                    <a:pt x="46" y="15"/>
                    <a:pt x="48" y="18"/>
                    <a:pt x="50" y="21"/>
                  </a:cubicBezTo>
                  <a:cubicBezTo>
                    <a:pt x="54" y="26"/>
                    <a:pt x="58" y="33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0"/>
                    <a:pt x="57" y="39"/>
                    <a:pt x="58" y="39"/>
                  </a:cubicBezTo>
                  <a:cubicBezTo>
                    <a:pt x="59" y="38"/>
                    <a:pt x="59" y="36"/>
                    <a:pt x="60" y="3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1"/>
                    <a:pt x="62" y="20"/>
                    <a:pt x="64" y="19"/>
                  </a:cubicBezTo>
                  <a:cubicBezTo>
                    <a:pt x="64" y="18"/>
                    <a:pt x="64" y="18"/>
                    <a:pt x="64" y="17"/>
                  </a:cubicBezTo>
                  <a:cubicBezTo>
                    <a:pt x="70" y="19"/>
                    <a:pt x="70" y="28"/>
                    <a:pt x="65" y="30"/>
                  </a:cubicBezTo>
                  <a:cubicBezTo>
                    <a:pt x="65" y="29"/>
                    <a:pt x="65" y="29"/>
                    <a:pt x="64" y="2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8"/>
                    <a:pt x="62" y="40"/>
                    <a:pt x="61" y="41"/>
                  </a:cubicBezTo>
                  <a:cubicBezTo>
                    <a:pt x="60" y="43"/>
                    <a:pt x="58" y="44"/>
                    <a:pt x="56" y="45"/>
                  </a:cubicBezTo>
                  <a:cubicBezTo>
                    <a:pt x="55" y="45"/>
                    <a:pt x="54" y="45"/>
                    <a:pt x="53" y="46"/>
                  </a:cubicBezTo>
                  <a:cubicBezTo>
                    <a:pt x="49" y="49"/>
                    <a:pt x="43" y="50"/>
                    <a:pt x="39" y="5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8" y="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lose/>
                  <a:moveTo>
                    <a:pt x="20" y="28"/>
                  </a:moveTo>
                  <a:cubicBezTo>
                    <a:pt x="16" y="28"/>
                    <a:pt x="13" y="29"/>
                    <a:pt x="10" y="32"/>
                  </a:cubicBezTo>
                  <a:cubicBezTo>
                    <a:pt x="8" y="34"/>
                    <a:pt x="7" y="37"/>
                    <a:pt x="7" y="41"/>
                  </a:cubicBezTo>
                  <a:cubicBezTo>
                    <a:pt x="7" y="44"/>
                    <a:pt x="8" y="48"/>
                    <a:pt x="10" y="50"/>
                  </a:cubicBezTo>
                  <a:cubicBezTo>
                    <a:pt x="13" y="52"/>
                    <a:pt x="16" y="54"/>
                    <a:pt x="20" y="54"/>
                  </a:cubicBezTo>
                  <a:cubicBezTo>
                    <a:pt x="23" y="54"/>
                    <a:pt x="26" y="52"/>
                    <a:pt x="29" y="50"/>
                  </a:cubicBezTo>
                  <a:cubicBezTo>
                    <a:pt x="31" y="48"/>
                    <a:pt x="32" y="44"/>
                    <a:pt x="32" y="41"/>
                  </a:cubicBezTo>
                  <a:cubicBezTo>
                    <a:pt x="32" y="37"/>
                    <a:pt x="31" y="34"/>
                    <a:pt x="29" y="32"/>
                  </a:cubicBezTo>
                  <a:cubicBezTo>
                    <a:pt x="26" y="29"/>
                    <a:pt x="23" y="28"/>
                    <a:pt x="20" y="28"/>
                  </a:cubicBezTo>
                  <a:close/>
                  <a:moveTo>
                    <a:pt x="27" y="41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27" y="33"/>
                  </a:moveTo>
                  <a:cubicBezTo>
                    <a:pt x="25" y="31"/>
                    <a:pt x="22" y="30"/>
                    <a:pt x="20" y="30"/>
                  </a:cubicBezTo>
                  <a:cubicBezTo>
                    <a:pt x="17" y="30"/>
                    <a:pt x="14" y="31"/>
                    <a:pt x="12" y="33"/>
                  </a:cubicBezTo>
                  <a:cubicBezTo>
                    <a:pt x="10" y="35"/>
                    <a:pt x="9" y="38"/>
                    <a:pt x="9" y="41"/>
                  </a:cubicBezTo>
                  <a:cubicBezTo>
                    <a:pt x="9" y="44"/>
                    <a:pt x="10" y="46"/>
                    <a:pt x="12" y="48"/>
                  </a:cubicBezTo>
                  <a:cubicBezTo>
                    <a:pt x="14" y="50"/>
                    <a:pt x="17" y="51"/>
                    <a:pt x="20" y="51"/>
                  </a:cubicBezTo>
                  <a:cubicBezTo>
                    <a:pt x="22" y="51"/>
                    <a:pt x="25" y="50"/>
                    <a:pt x="27" y="48"/>
                  </a:cubicBezTo>
                  <a:cubicBezTo>
                    <a:pt x="29" y="46"/>
                    <a:pt x="30" y="44"/>
                    <a:pt x="30" y="41"/>
                  </a:cubicBezTo>
                  <a:cubicBezTo>
                    <a:pt x="30" y="38"/>
                    <a:pt x="29" y="35"/>
                    <a:pt x="27" y="33"/>
                  </a:cubicBezTo>
                  <a:close/>
                  <a:moveTo>
                    <a:pt x="39" y="44"/>
                  </a:moveTo>
                  <a:cubicBezTo>
                    <a:pt x="39" y="46"/>
                    <a:pt x="39" y="46"/>
                    <a:pt x="39" y="46"/>
                  </a:cubicBezTo>
                  <a:cubicBezTo>
                    <a:pt x="41" y="46"/>
                    <a:pt x="43" y="46"/>
                    <a:pt x="45" y="46"/>
                  </a:cubicBezTo>
                  <a:cubicBezTo>
                    <a:pt x="43" y="45"/>
                    <a:pt x="41" y="45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79824" y="2267987"/>
            <a:ext cx="1001008" cy="1001008"/>
            <a:chOff x="4640950" y="3361877"/>
            <a:chExt cx="1001008" cy="1001008"/>
          </a:xfrm>
        </p:grpSpPr>
        <p:sp>
          <p:nvSpPr>
            <p:cNvPr id="44" name="椭圆 43"/>
            <p:cNvSpPr/>
            <p:nvPr/>
          </p:nvSpPr>
          <p:spPr>
            <a:xfrm>
              <a:off x="4640950" y="3361877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4712512" y="3433439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4773789" y="3494716"/>
              <a:ext cx="735329" cy="73532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47" name="Freeform 113"/>
            <p:cNvSpPr>
              <a:spLocks noChangeAspect="1" noEditPoints="1"/>
            </p:cNvSpPr>
            <p:nvPr/>
          </p:nvSpPr>
          <p:spPr bwMode="auto">
            <a:xfrm>
              <a:off x="4942444" y="3672189"/>
              <a:ext cx="398020" cy="380383"/>
            </a:xfrm>
            <a:custGeom>
              <a:avLst/>
              <a:gdLst>
                <a:gd name="T0" fmla="*/ 19 w 67"/>
                <a:gd name="T1" fmla="*/ 16 h 64"/>
                <a:gd name="T2" fmla="*/ 22 w 67"/>
                <a:gd name="T3" fmla="*/ 19 h 64"/>
                <a:gd name="T4" fmla="*/ 36 w 67"/>
                <a:gd name="T5" fmla="*/ 38 h 64"/>
                <a:gd name="T6" fmla="*/ 29 w 67"/>
                <a:gd name="T7" fmla="*/ 32 h 64"/>
                <a:gd name="T8" fmla="*/ 62 w 67"/>
                <a:gd name="T9" fmla="*/ 25 h 64"/>
                <a:gd name="T10" fmla="*/ 65 w 67"/>
                <a:gd name="T11" fmla="*/ 30 h 64"/>
                <a:gd name="T12" fmla="*/ 63 w 67"/>
                <a:gd name="T13" fmla="*/ 48 h 64"/>
                <a:gd name="T14" fmla="*/ 63 w 67"/>
                <a:gd name="T15" fmla="*/ 61 h 64"/>
                <a:gd name="T16" fmla="*/ 56 w 67"/>
                <a:gd name="T17" fmla="*/ 64 h 64"/>
                <a:gd name="T18" fmla="*/ 47 w 67"/>
                <a:gd name="T19" fmla="*/ 56 h 64"/>
                <a:gd name="T20" fmla="*/ 33 w 67"/>
                <a:gd name="T21" fmla="*/ 61 h 64"/>
                <a:gd name="T22" fmla="*/ 26 w 67"/>
                <a:gd name="T23" fmla="*/ 64 h 64"/>
                <a:gd name="T24" fmla="*/ 17 w 67"/>
                <a:gd name="T25" fmla="*/ 55 h 64"/>
                <a:gd name="T26" fmla="*/ 19 w 67"/>
                <a:gd name="T27" fmla="*/ 48 h 64"/>
                <a:gd name="T28" fmla="*/ 22 w 67"/>
                <a:gd name="T29" fmla="*/ 46 h 64"/>
                <a:gd name="T30" fmla="*/ 0 w 67"/>
                <a:gd name="T31" fmla="*/ 23 h 64"/>
                <a:gd name="T32" fmla="*/ 37 w 67"/>
                <a:gd name="T33" fmla="*/ 0 h 64"/>
                <a:gd name="T34" fmla="*/ 32 w 67"/>
                <a:gd name="T35" fmla="*/ 11 h 64"/>
                <a:gd name="T36" fmla="*/ 54 w 67"/>
                <a:gd name="T37" fmla="*/ 11 h 64"/>
                <a:gd name="T38" fmla="*/ 48 w 67"/>
                <a:gd name="T39" fmla="*/ 0 h 64"/>
                <a:gd name="T40" fmla="*/ 29 w 67"/>
                <a:gd name="T41" fmla="*/ 42 h 64"/>
                <a:gd name="T42" fmla="*/ 33 w 67"/>
                <a:gd name="T43" fmla="*/ 48 h 64"/>
                <a:gd name="T44" fmla="*/ 36 w 67"/>
                <a:gd name="T45" fmla="*/ 49 h 64"/>
                <a:gd name="T46" fmla="*/ 29 w 67"/>
                <a:gd name="T47" fmla="*/ 42 h 64"/>
                <a:gd name="T48" fmla="*/ 51 w 67"/>
                <a:gd name="T49" fmla="*/ 42 h 64"/>
                <a:gd name="T50" fmla="*/ 54 w 67"/>
                <a:gd name="T51" fmla="*/ 46 h 64"/>
                <a:gd name="T52" fmla="*/ 47 w 67"/>
                <a:gd name="T53" fmla="*/ 42 h 64"/>
                <a:gd name="T54" fmla="*/ 40 w 67"/>
                <a:gd name="T55" fmla="*/ 49 h 64"/>
                <a:gd name="T56" fmla="*/ 47 w 67"/>
                <a:gd name="T57" fmla="*/ 42 h 64"/>
                <a:gd name="T58" fmla="*/ 47 w 67"/>
                <a:gd name="T59" fmla="*/ 38 h 64"/>
                <a:gd name="T60" fmla="*/ 40 w 67"/>
                <a:gd name="T61" fmla="*/ 32 h 64"/>
                <a:gd name="T62" fmla="*/ 51 w 67"/>
                <a:gd name="T63" fmla="*/ 38 h 64"/>
                <a:gd name="T64" fmla="*/ 57 w 67"/>
                <a:gd name="T65" fmla="*/ 32 h 64"/>
                <a:gd name="T66" fmla="*/ 51 w 67"/>
                <a:gd name="T67" fmla="*/ 38 h 64"/>
                <a:gd name="T68" fmla="*/ 56 w 67"/>
                <a:gd name="T69" fmla="*/ 51 h 64"/>
                <a:gd name="T70" fmla="*/ 53 w 67"/>
                <a:gd name="T71" fmla="*/ 52 h 64"/>
                <a:gd name="T72" fmla="*/ 53 w 67"/>
                <a:gd name="T73" fmla="*/ 58 h 64"/>
                <a:gd name="T74" fmla="*/ 59 w 67"/>
                <a:gd name="T75" fmla="*/ 58 h 64"/>
                <a:gd name="T76" fmla="*/ 59 w 67"/>
                <a:gd name="T77" fmla="*/ 52 h 64"/>
                <a:gd name="T78" fmla="*/ 26 w 67"/>
                <a:gd name="T79" fmla="*/ 51 h 64"/>
                <a:gd name="T80" fmla="*/ 23 w 67"/>
                <a:gd name="T81" fmla="*/ 52 h 64"/>
                <a:gd name="T82" fmla="*/ 23 w 67"/>
                <a:gd name="T83" fmla="*/ 58 h 64"/>
                <a:gd name="T84" fmla="*/ 29 w 67"/>
                <a:gd name="T85" fmla="*/ 58 h 64"/>
                <a:gd name="T86" fmla="*/ 29 w 67"/>
                <a:gd name="T87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4">
                  <a:moveTo>
                    <a:pt x="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7"/>
                    <a:pt x="63" y="48"/>
                  </a:cubicBezTo>
                  <a:cubicBezTo>
                    <a:pt x="65" y="50"/>
                    <a:pt x="66" y="52"/>
                    <a:pt x="66" y="55"/>
                  </a:cubicBezTo>
                  <a:cubicBezTo>
                    <a:pt x="66" y="57"/>
                    <a:pt x="65" y="60"/>
                    <a:pt x="63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1" y="63"/>
                    <a:pt x="59" y="64"/>
                    <a:pt x="56" y="64"/>
                  </a:cubicBezTo>
                  <a:cubicBezTo>
                    <a:pt x="54" y="64"/>
                    <a:pt x="51" y="63"/>
                    <a:pt x="50" y="61"/>
                  </a:cubicBezTo>
                  <a:cubicBezTo>
                    <a:pt x="48" y="60"/>
                    <a:pt x="47" y="58"/>
                    <a:pt x="47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8"/>
                    <a:pt x="34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1" y="63"/>
                    <a:pt x="29" y="64"/>
                    <a:pt x="26" y="64"/>
                  </a:cubicBezTo>
                  <a:cubicBezTo>
                    <a:pt x="24" y="64"/>
                    <a:pt x="21" y="63"/>
                    <a:pt x="19" y="61"/>
                  </a:cubicBezTo>
                  <a:cubicBezTo>
                    <a:pt x="18" y="60"/>
                    <a:pt x="17" y="57"/>
                    <a:pt x="17" y="55"/>
                  </a:cubicBezTo>
                  <a:cubicBezTo>
                    <a:pt x="17" y="52"/>
                    <a:pt x="18" y="50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37" y="0"/>
                  </a:moveTo>
                  <a:cubicBezTo>
                    <a:pt x="37" y="11"/>
                    <a:pt x="37" y="11"/>
                    <a:pt x="37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29" y="42"/>
                  </a:move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3" y="48"/>
                    <a:pt x="33" y="48"/>
                    <a:pt x="33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5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6"/>
                    <a:pt x="53" y="46"/>
                    <a:pt x="54" y="46"/>
                  </a:cubicBezTo>
                  <a:cubicBezTo>
                    <a:pt x="55" y="42"/>
                    <a:pt x="55" y="42"/>
                    <a:pt x="55" y="42"/>
                  </a:cubicBezTo>
                  <a:close/>
                  <a:moveTo>
                    <a:pt x="47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40" y="38"/>
                  </a:moveTo>
                  <a:cubicBezTo>
                    <a:pt x="47" y="38"/>
                    <a:pt x="47" y="38"/>
                    <a:pt x="47" y="38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51" y="38"/>
                  </a:moveTo>
                  <a:cubicBezTo>
                    <a:pt x="56" y="38"/>
                    <a:pt x="56" y="38"/>
                    <a:pt x="56" y="38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8"/>
                    <a:pt x="51" y="38"/>
                    <a:pt x="51" y="38"/>
                  </a:cubicBezTo>
                  <a:close/>
                  <a:moveTo>
                    <a:pt x="59" y="52"/>
                  </a:moveTo>
                  <a:cubicBezTo>
                    <a:pt x="59" y="51"/>
                    <a:pt x="57" y="51"/>
                    <a:pt x="56" y="51"/>
                  </a:cubicBezTo>
                  <a:cubicBezTo>
                    <a:pt x="55" y="51"/>
                    <a:pt x="54" y="51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2" y="54"/>
                    <a:pt x="52" y="55"/>
                  </a:cubicBezTo>
                  <a:cubicBezTo>
                    <a:pt x="52" y="56"/>
                    <a:pt x="53" y="57"/>
                    <a:pt x="53" y="58"/>
                  </a:cubicBezTo>
                  <a:cubicBezTo>
                    <a:pt x="54" y="58"/>
                    <a:pt x="55" y="59"/>
                    <a:pt x="56" y="59"/>
                  </a:cubicBezTo>
                  <a:cubicBezTo>
                    <a:pt x="57" y="59"/>
                    <a:pt x="59" y="58"/>
                    <a:pt x="59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60" y="54"/>
                    <a:pt x="60" y="53"/>
                    <a:pt x="59" y="52"/>
                  </a:cubicBezTo>
                  <a:close/>
                  <a:moveTo>
                    <a:pt x="29" y="52"/>
                  </a:moveTo>
                  <a:cubicBezTo>
                    <a:pt x="28" y="51"/>
                    <a:pt x="27" y="51"/>
                    <a:pt x="26" y="51"/>
                  </a:cubicBezTo>
                  <a:cubicBezTo>
                    <a:pt x="25" y="51"/>
                    <a:pt x="24" y="51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3"/>
                    <a:pt x="22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4" y="58"/>
                    <a:pt x="25" y="59"/>
                    <a:pt x="26" y="59"/>
                  </a:cubicBezTo>
                  <a:cubicBezTo>
                    <a:pt x="27" y="59"/>
                    <a:pt x="28" y="58"/>
                    <a:pt x="29" y="58"/>
                  </a:cubicBezTo>
                  <a:cubicBezTo>
                    <a:pt x="30" y="57"/>
                    <a:pt x="30" y="56"/>
                    <a:pt x="30" y="55"/>
                  </a:cubicBezTo>
                  <a:cubicBezTo>
                    <a:pt x="30" y="54"/>
                    <a:pt x="30" y="53"/>
                    <a:pt x="29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71946" y="3263799"/>
            <a:ext cx="1001008" cy="1001008"/>
            <a:chOff x="5211647" y="2373401"/>
            <a:chExt cx="1001008" cy="1001008"/>
          </a:xfrm>
        </p:grpSpPr>
        <p:sp>
          <p:nvSpPr>
            <p:cNvPr id="49" name="椭圆 48"/>
            <p:cNvSpPr/>
            <p:nvPr/>
          </p:nvSpPr>
          <p:spPr>
            <a:xfrm>
              <a:off x="5211647" y="2373401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5283209" y="2444963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344486" y="2506240"/>
              <a:ext cx="735329" cy="73532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2" name="Freeform 122"/>
            <p:cNvSpPr>
              <a:spLocks noChangeAspect="1" noEditPoints="1"/>
            </p:cNvSpPr>
            <p:nvPr/>
          </p:nvSpPr>
          <p:spPr bwMode="auto">
            <a:xfrm>
              <a:off x="5578922" y="2710253"/>
              <a:ext cx="266458" cy="327304"/>
            </a:xfrm>
            <a:custGeom>
              <a:avLst/>
              <a:gdLst>
                <a:gd name="T0" fmla="*/ 6 w 54"/>
                <a:gd name="T1" fmla="*/ 56 h 66"/>
                <a:gd name="T2" fmla="*/ 39 w 54"/>
                <a:gd name="T3" fmla="*/ 52 h 66"/>
                <a:gd name="T4" fmla="*/ 40 w 54"/>
                <a:gd name="T5" fmla="*/ 47 h 66"/>
                <a:gd name="T6" fmla="*/ 45 w 54"/>
                <a:gd name="T7" fmla="*/ 64 h 66"/>
                <a:gd name="T8" fmla="*/ 2 w 54"/>
                <a:gd name="T9" fmla="*/ 66 h 66"/>
                <a:gd name="T10" fmla="*/ 0 w 54"/>
                <a:gd name="T11" fmla="*/ 3 h 66"/>
                <a:gd name="T12" fmla="*/ 2 w 54"/>
                <a:gd name="T13" fmla="*/ 0 h 66"/>
                <a:gd name="T14" fmla="*/ 45 w 54"/>
                <a:gd name="T15" fmla="*/ 3 h 66"/>
                <a:gd name="T16" fmla="*/ 39 w 54"/>
                <a:gd name="T17" fmla="*/ 11 h 66"/>
                <a:gd name="T18" fmla="*/ 6 w 54"/>
                <a:gd name="T19" fmla="*/ 6 h 66"/>
                <a:gd name="T20" fmla="*/ 22 w 54"/>
                <a:gd name="T21" fmla="*/ 22 h 66"/>
                <a:gd name="T22" fmla="*/ 52 w 54"/>
                <a:gd name="T23" fmla="*/ 22 h 66"/>
                <a:gd name="T24" fmla="*/ 23 w 54"/>
                <a:gd name="T25" fmla="*/ 22 h 66"/>
                <a:gd name="T26" fmla="*/ 19 w 54"/>
                <a:gd name="T27" fmla="*/ 34 h 66"/>
                <a:gd name="T28" fmla="*/ 20 w 54"/>
                <a:gd name="T29" fmla="*/ 38 h 66"/>
                <a:gd name="T30" fmla="*/ 13 w 54"/>
                <a:gd name="T31" fmla="*/ 40 h 66"/>
                <a:gd name="T32" fmla="*/ 20 w 54"/>
                <a:gd name="T33" fmla="*/ 41 h 66"/>
                <a:gd name="T34" fmla="*/ 20 w 54"/>
                <a:gd name="T35" fmla="*/ 24 h 66"/>
                <a:gd name="T36" fmla="*/ 20 w 54"/>
                <a:gd name="T37" fmla="*/ 31 h 66"/>
                <a:gd name="T38" fmla="*/ 17 w 54"/>
                <a:gd name="T39" fmla="*/ 46 h 66"/>
                <a:gd name="T40" fmla="*/ 37 w 54"/>
                <a:gd name="T41" fmla="*/ 48 h 66"/>
                <a:gd name="T42" fmla="*/ 17 w 54"/>
                <a:gd name="T43" fmla="*/ 46 h 66"/>
                <a:gd name="T44" fmla="*/ 26 w 54"/>
                <a:gd name="T45" fmla="*/ 17 h 66"/>
                <a:gd name="T46" fmla="*/ 15 w 54"/>
                <a:gd name="T47" fmla="*/ 20 h 66"/>
                <a:gd name="T48" fmla="*/ 36 w 54"/>
                <a:gd name="T49" fmla="*/ 17 h 66"/>
                <a:gd name="T50" fmla="*/ 44 w 54"/>
                <a:gd name="T51" fmla="*/ 15 h 66"/>
                <a:gd name="T52" fmla="*/ 54 w 54"/>
                <a:gd name="T53" fmla="*/ 24 h 66"/>
                <a:gd name="T54" fmla="*/ 54 w 54"/>
                <a:gd name="T55" fmla="*/ 41 h 66"/>
                <a:gd name="T56" fmla="*/ 54 w 54"/>
                <a:gd name="T57" fmla="*/ 24 h 66"/>
                <a:gd name="T58" fmla="*/ 52 w 54"/>
                <a:gd name="T59" fmla="*/ 43 h 66"/>
                <a:gd name="T60" fmla="*/ 38 w 54"/>
                <a:gd name="T61" fmla="*/ 36 h 66"/>
                <a:gd name="T62" fmla="*/ 36 w 54"/>
                <a:gd name="T63" fmla="*/ 36 h 66"/>
                <a:gd name="T64" fmla="*/ 23 w 54"/>
                <a:gd name="T65" fmla="*/ 43 h 66"/>
                <a:gd name="T66" fmla="*/ 51 w 54"/>
                <a:gd name="T67" fmla="*/ 43 h 66"/>
                <a:gd name="T68" fmla="*/ 18 w 54"/>
                <a:gd name="T69" fmla="*/ 60 h 66"/>
                <a:gd name="T70" fmla="*/ 17 w 54"/>
                <a:gd name="T71" fmla="*/ 62 h 66"/>
                <a:gd name="T72" fmla="*/ 27 w 54"/>
                <a:gd name="T73" fmla="*/ 63 h 66"/>
                <a:gd name="T74" fmla="*/ 28 w 54"/>
                <a:gd name="T75" fmla="*/ 61 h 66"/>
                <a:gd name="T76" fmla="*/ 18 w 54"/>
                <a:gd name="T7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66">
                  <a:moveTo>
                    <a:pt x="6" y="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5"/>
                    <a:pt x="44" y="66"/>
                    <a:pt x="4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5" y="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23" y="22"/>
                  </a:moveTo>
                  <a:cubicBezTo>
                    <a:pt x="23" y="22"/>
                    <a:pt x="22" y="22"/>
                    <a:pt x="22" y="2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1" y="22"/>
                  </a:cubicBezTo>
                  <a:cubicBezTo>
                    <a:pt x="23" y="22"/>
                    <a:pt x="23" y="22"/>
                    <a:pt x="23" y="22"/>
                  </a:cubicBezTo>
                  <a:close/>
                  <a:moveTo>
                    <a:pt x="18" y="31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7" y="46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17" y="46"/>
                    <a:pt x="17" y="46"/>
                    <a:pt x="17" y="46"/>
                  </a:cubicBezTo>
                  <a:close/>
                  <a:moveTo>
                    <a:pt x="25" y="15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54" y="2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lose/>
                  <a:moveTo>
                    <a:pt x="52" y="43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2" y="43"/>
                    <a:pt x="52" y="43"/>
                  </a:cubicBezTo>
                  <a:close/>
                  <a:moveTo>
                    <a:pt x="18" y="60"/>
                  </a:moveTo>
                  <a:cubicBezTo>
                    <a:pt x="17" y="60"/>
                    <a:pt x="17" y="60"/>
                    <a:pt x="17" y="61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7" y="63"/>
                    <a:pt x="18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28" y="62"/>
                    <a:pt x="28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7" y="60"/>
                    <a:pt x="27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40950" y="1274315"/>
            <a:ext cx="1001008" cy="1001008"/>
            <a:chOff x="4640950" y="1384925"/>
            <a:chExt cx="1001008" cy="1001008"/>
          </a:xfrm>
        </p:grpSpPr>
        <p:sp>
          <p:nvSpPr>
            <p:cNvPr id="54" name="椭圆 53"/>
            <p:cNvSpPr/>
            <p:nvPr/>
          </p:nvSpPr>
          <p:spPr>
            <a:xfrm>
              <a:off x="4640950" y="1384925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4712512" y="1456487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4773789" y="1517764"/>
              <a:ext cx="735329" cy="735329"/>
            </a:xfrm>
            <a:prstGeom prst="ellipse">
              <a:avLst/>
            </a:prstGeom>
            <a:solidFill>
              <a:schemeClr val="tx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57" name="Freeform 149"/>
            <p:cNvSpPr>
              <a:spLocks noChangeAspect="1"/>
            </p:cNvSpPr>
            <p:nvPr/>
          </p:nvSpPr>
          <p:spPr bwMode="auto">
            <a:xfrm>
              <a:off x="4944558" y="1735278"/>
              <a:ext cx="393793" cy="300302"/>
            </a:xfrm>
            <a:custGeom>
              <a:avLst/>
              <a:gdLst>
                <a:gd name="T0" fmla="*/ 7 w 139"/>
                <a:gd name="T1" fmla="*/ 99 h 106"/>
                <a:gd name="T2" fmla="*/ 14 w 139"/>
                <a:gd name="T3" fmla="*/ 99 h 106"/>
                <a:gd name="T4" fmla="*/ 14 w 139"/>
                <a:gd name="T5" fmla="*/ 59 h 106"/>
                <a:gd name="T6" fmla="*/ 21 w 139"/>
                <a:gd name="T7" fmla="*/ 56 h 106"/>
                <a:gd name="T8" fmla="*/ 21 w 139"/>
                <a:gd name="T9" fmla="*/ 99 h 106"/>
                <a:gd name="T10" fmla="*/ 26 w 139"/>
                <a:gd name="T11" fmla="*/ 99 h 106"/>
                <a:gd name="T12" fmla="*/ 26 w 139"/>
                <a:gd name="T13" fmla="*/ 54 h 106"/>
                <a:gd name="T14" fmla="*/ 33 w 139"/>
                <a:gd name="T15" fmla="*/ 52 h 106"/>
                <a:gd name="T16" fmla="*/ 33 w 139"/>
                <a:gd name="T17" fmla="*/ 99 h 106"/>
                <a:gd name="T18" fmla="*/ 40 w 139"/>
                <a:gd name="T19" fmla="*/ 99 h 106"/>
                <a:gd name="T20" fmla="*/ 40 w 139"/>
                <a:gd name="T21" fmla="*/ 49 h 106"/>
                <a:gd name="T22" fmla="*/ 40 w 139"/>
                <a:gd name="T23" fmla="*/ 49 h 106"/>
                <a:gd name="T24" fmla="*/ 47 w 139"/>
                <a:gd name="T25" fmla="*/ 56 h 106"/>
                <a:gd name="T26" fmla="*/ 47 w 139"/>
                <a:gd name="T27" fmla="*/ 99 h 106"/>
                <a:gd name="T28" fmla="*/ 52 w 139"/>
                <a:gd name="T29" fmla="*/ 99 h 106"/>
                <a:gd name="T30" fmla="*/ 52 w 139"/>
                <a:gd name="T31" fmla="*/ 61 h 106"/>
                <a:gd name="T32" fmla="*/ 59 w 139"/>
                <a:gd name="T33" fmla="*/ 59 h 106"/>
                <a:gd name="T34" fmla="*/ 59 w 139"/>
                <a:gd name="T35" fmla="*/ 99 h 106"/>
                <a:gd name="T36" fmla="*/ 64 w 139"/>
                <a:gd name="T37" fmla="*/ 99 h 106"/>
                <a:gd name="T38" fmla="*/ 64 w 139"/>
                <a:gd name="T39" fmla="*/ 56 h 106"/>
                <a:gd name="T40" fmla="*/ 71 w 139"/>
                <a:gd name="T41" fmla="*/ 52 h 106"/>
                <a:gd name="T42" fmla="*/ 71 w 139"/>
                <a:gd name="T43" fmla="*/ 99 h 106"/>
                <a:gd name="T44" fmla="*/ 76 w 139"/>
                <a:gd name="T45" fmla="*/ 99 h 106"/>
                <a:gd name="T46" fmla="*/ 76 w 139"/>
                <a:gd name="T47" fmla="*/ 49 h 106"/>
                <a:gd name="T48" fmla="*/ 83 w 139"/>
                <a:gd name="T49" fmla="*/ 45 h 106"/>
                <a:gd name="T50" fmla="*/ 83 w 139"/>
                <a:gd name="T51" fmla="*/ 99 h 106"/>
                <a:gd name="T52" fmla="*/ 90 w 139"/>
                <a:gd name="T53" fmla="*/ 99 h 106"/>
                <a:gd name="T54" fmla="*/ 90 w 139"/>
                <a:gd name="T55" fmla="*/ 42 h 106"/>
                <a:gd name="T56" fmla="*/ 97 w 139"/>
                <a:gd name="T57" fmla="*/ 40 h 106"/>
                <a:gd name="T58" fmla="*/ 97 w 139"/>
                <a:gd name="T59" fmla="*/ 99 h 106"/>
                <a:gd name="T60" fmla="*/ 102 w 139"/>
                <a:gd name="T61" fmla="*/ 99 h 106"/>
                <a:gd name="T62" fmla="*/ 102 w 139"/>
                <a:gd name="T63" fmla="*/ 38 h 106"/>
                <a:gd name="T64" fmla="*/ 109 w 139"/>
                <a:gd name="T65" fmla="*/ 33 h 106"/>
                <a:gd name="T66" fmla="*/ 109 w 139"/>
                <a:gd name="T67" fmla="*/ 99 h 106"/>
                <a:gd name="T68" fmla="*/ 135 w 139"/>
                <a:gd name="T69" fmla="*/ 99 h 106"/>
                <a:gd name="T70" fmla="*/ 135 w 139"/>
                <a:gd name="T71" fmla="*/ 106 h 106"/>
                <a:gd name="T72" fmla="*/ 7 w 139"/>
                <a:gd name="T73" fmla="*/ 106 h 106"/>
                <a:gd name="T74" fmla="*/ 0 w 139"/>
                <a:gd name="T75" fmla="*/ 106 h 106"/>
                <a:gd name="T76" fmla="*/ 0 w 139"/>
                <a:gd name="T77" fmla="*/ 99 h 106"/>
                <a:gd name="T78" fmla="*/ 0 w 139"/>
                <a:gd name="T79" fmla="*/ 2 h 106"/>
                <a:gd name="T80" fmla="*/ 7 w 139"/>
                <a:gd name="T81" fmla="*/ 2 h 106"/>
                <a:gd name="T82" fmla="*/ 7 w 139"/>
                <a:gd name="T83" fmla="*/ 40 h 106"/>
                <a:gd name="T84" fmla="*/ 42 w 139"/>
                <a:gd name="T85" fmla="*/ 26 h 106"/>
                <a:gd name="T86" fmla="*/ 45 w 139"/>
                <a:gd name="T87" fmla="*/ 23 h 106"/>
                <a:gd name="T88" fmla="*/ 50 w 139"/>
                <a:gd name="T89" fmla="*/ 28 h 106"/>
                <a:gd name="T90" fmla="*/ 54 w 139"/>
                <a:gd name="T91" fmla="*/ 38 h 106"/>
                <a:gd name="T92" fmla="*/ 109 w 139"/>
                <a:gd name="T93" fmla="*/ 12 h 106"/>
                <a:gd name="T94" fmla="*/ 102 w 139"/>
                <a:gd name="T95" fmla="*/ 0 h 106"/>
                <a:gd name="T96" fmla="*/ 121 w 139"/>
                <a:gd name="T97" fmla="*/ 0 h 106"/>
                <a:gd name="T98" fmla="*/ 139 w 139"/>
                <a:gd name="T99" fmla="*/ 2 h 106"/>
                <a:gd name="T100" fmla="*/ 130 w 139"/>
                <a:gd name="T101" fmla="*/ 16 h 106"/>
                <a:gd name="T102" fmla="*/ 121 w 139"/>
                <a:gd name="T103" fmla="*/ 33 h 106"/>
                <a:gd name="T104" fmla="*/ 113 w 139"/>
                <a:gd name="T105" fmla="*/ 21 h 106"/>
                <a:gd name="T106" fmla="*/ 57 w 139"/>
                <a:gd name="T107" fmla="*/ 49 h 106"/>
                <a:gd name="T108" fmla="*/ 52 w 139"/>
                <a:gd name="T109" fmla="*/ 52 h 106"/>
                <a:gd name="T110" fmla="*/ 47 w 139"/>
                <a:gd name="T111" fmla="*/ 47 h 106"/>
                <a:gd name="T112" fmla="*/ 42 w 139"/>
                <a:gd name="T113" fmla="*/ 38 h 106"/>
                <a:gd name="T114" fmla="*/ 7 w 139"/>
                <a:gd name="T115" fmla="*/ 54 h 106"/>
                <a:gd name="T116" fmla="*/ 7 w 139"/>
                <a:gd name="T117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" h="106">
                  <a:moveTo>
                    <a:pt x="7" y="99"/>
                  </a:moveTo>
                  <a:lnTo>
                    <a:pt x="14" y="99"/>
                  </a:lnTo>
                  <a:lnTo>
                    <a:pt x="14" y="59"/>
                  </a:lnTo>
                  <a:lnTo>
                    <a:pt x="21" y="56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54"/>
                  </a:lnTo>
                  <a:lnTo>
                    <a:pt x="33" y="52"/>
                  </a:lnTo>
                  <a:lnTo>
                    <a:pt x="33" y="99"/>
                  </a:lnTo>
                  <a:lnTo>
                    <a:pt x="40" y="9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7" y="56"/>
                  </a:lnTo>
                  <a:lnTo>
                    <a:pt x="47" y="99"/>
                  </a:lnTo>
                  <a:lnTo>
                    <a:pt x="52" y="99"/>
                  </a:lnTo>
                  <a:lnTo>
                    <a:pt x="52" y="61"/>
                  </a:lnTo>
                  <a:lnTo>
                    <a:pt x="59" y="59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64" y="56"/>
                  </a:lnTo>
                  <a:lnTo>
                    <a:pt x="71" y="52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6" y="49"/>
                  </a:lnTo>
                  <a:lnTo>
                    <a:pt x="83" y="45"/>
                  </a:lnTo>
                  <a:lnTo>
                    <a:pt x="83" y="99"/>
                  </a:lnTo>
                  <a:lnTo>
                    <a:pt x="90" y="99"/>
                  </a:lnTo>
                  <a:lnTo>
                    <a:pt x="90" y="42"/>
                  </a:lnTo>
                  <a:lnTo>
                    <a:pt x="97" y="40"/>
                  </a:lnTo>
                  <a:lnTo>
                    <a:pt x="97" y="99"/>
                  </a:lnTo>
                  <a:lnTo>
                    <a:pt x="102" y="99"/>
                  </a:lnTo>
                  <a:lnTo>
                    <a:pt x="102" y="38"/>
                  </a:lnTo>
                  <a:lnTo>
                    <a:pt x="109" y="33"/>
                  </a:lnTo>
                  <a:lnTo>
                    <a:pt x="109" y="99"/>
                  </a:lnTo>
                  <a:lnTo>
                    <a:pt x="135" y="99"/>
                  </a:lnTo>
                  <a:lnTo>
                    <a:pt x="135" y="106"/>
                  </a:lnTo>
                  <a:lnTo>
                    <a:pt x="7" y="106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40"/>
                  </a:lnTo>
                  <a:lnTo>
                    <a:pt x="42" y="26"/>
                  </a:lnTo>
                  <a:lnTo>
                    <a:pt x="45" y="23"/>
                  </a:lnTo>
                  <a:lnTo>
                    <a:pt x="50" y="28"/>
                  </a:lnTo>
                  <a:lnTo>
                    <a:pt x="54" y="38"/>
                  </a:lnTo>
                  <a:lnTo>
                    <a:pt x="109" y="12"/>
                  </a:lnTo>
                  <a:lnTo>
                    <a:pt x="102" y="0"/>
                  </a:lnTo>
                  <a:lnTo>
                    <a:pt x="121" y="0"/>
                  </a:lnTo>
                  <a:lnTo>
                    <a:pt x="139" y="2"/>
                  </a:lnTo>
                  <a:lnTo>
                    <a:pt x="130" y="16"/>
                  </a:lnTo>
                  <a:lnTo>
                    <a:pt x="121" y="33"/>
                  </a:lnTo>
                  <a:lnTo>
                    <a:pt x="113" y="21"/>
                  </a:lnTo>
                  <a:lnTo>
                    <a:pt x="57" y="49"/>
                  </a:lnTo>
                  <a:lnTo>
                    <a:pt x="52" y="52"/>
                  </a:lnTo>
                  <a:lnTo>
                    <a:pt x="47" y="47"/>
                  </a:lnTo>
                  <a:lnTo>
                    <a:pt x="42" y="38"/>
                  </a:lnTo>
                  <a:lnTo>
                    <a:pt x="7" y="54"/>
                  </a:lnTo>
                  <a:lnTo>
                    <a:pt x="7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499556" y="1274315"/>
            <a:ext cx="1001008" cy="1001008"/>
            <a:chOff x="3499556" y="1384925"/>
            <a:chExt cx="1001008" cy="1001008"/>
          </a:xfrm>
        </p:grpSpPr>
        <p:sp>
          <p:nvSpPr>
            <p:cNvPr id="59" name="椭圆 58"/>
            <p:cNvSpPr/>
            <p:nvPr/>
          </p:nvSpPr>
          <p:spPr>
            <a:xfrm>
              <a:off x="3499556" y="1384925"/>
              <a:ext cx="1001008" cy="10010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3571118" y="1456487"/>
              <a:ext cx="857884" cy="8578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>
              <a:off x="3632395" y="1517764"/>
              <a:ext cx="735329" cy="73532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ym typeface="+mn-lt"/>
              </a:endParaRPr>
            </a:p>
          </p:txBody>
        </p:sp>
        <p:sp>
          <p:nvSpPr>
            <p:cNvPr id="62" name="Freeform 321"/>
            <p:cNvSpPr>
              <a:spLocks noChangeAspect="1" noEditPoints="1"/>
            </p:cNvSpPr>
            <p:nvPr/>
          </p:nvSpPr>
          <p:spPr bwMode="auto">
            <a:xfrm>
              <a:off x="3856551" y="1706648"/>
              <a:ext cx="287018" cy="357560"/>
            </a:xfrm>
            <a:custGeom>
              <a:avLst/>
              <a:gdLst>
                <a:gd name="T0" fmla="*/ 27 w 50"/>
                <a:gd name="T1" fmla="*/ 1 h 62"/>
                <a:gd name="T2" fmla="*/ 32 w 50"/>
                <a:gd name="T3" fmla="*/ 18 h 62"/>
                <a:gd name="T4" fmla="*/ 27 w 50"/>
                <a:gd name="T5" fmla="*/ 21 h 62"/>
                <a:gd name="T6" fmla="*/ 27 w 50"/>
                <a:gd name="T7" fmla="*/ 23 h 62"/>
                <a:gd name="T8" fmla="*/ 29 w 50"/>
                <a:gd name="T9" fmla="*/ 24 h 62"/>
                <a:gd name="T10" fmla="*/ 30 w 50"/>
                <a:gd name="T11" fmla="*/ 26 h 62"/>
                <a:gd name="T12" fmla="*/ 50 w 50"/>
                <a:gd name="T13" fmla="*/ 38 h 62"/>
                <a:gd name="T14" fmla="*/ 46 w 50"/>
                <a:gd name="T15" fmla="*/ 42 h 62"/>
                <a:gd name="T16" fmla="*/ 29 w 50"/>
                <a:gd name="T17" fmla="*/ 38 h 62"/>
                <a:gd name="T18" fmla="*/ 29 w 50"/>
                <a:gd name="T19" fmla="*/ 33 h 62"/>
                <a:gd name="T20" fmla="*/ 27 w 50"/>
                <a:gd name="T21" fmla="*/ 31 h 62"/>
                <a:gd name="T22" fmla="*/ 27 w 50"/>
                <a:gd name="T23" fmla="*/ 32 h 62"/>
                <a:gd name="T24" fmla="*/ 31 w 50"/>
                <a:gd name="T25" fmla="*/ 62 h 62"/>
                <a:gd name="T26" fmla="*/ 18 w 50"/>
                <a:gd name="T27" fmla="*/ 62 h 62"/>
                <a:gd name="T28" fmla="*/ 23 w 50"/>
                <a:gd name="T29" fmla="*/ 32 h 62"/>
                <a:gd name="T30" fmla="*/ 3 w 50"/>
                <a:gd name="T31" fmla="*/ 44 h 62"/>
                <a:gd name="T32" fmla="*/ 1 w 50"/>
                <a:gd name="T33" fmla="*/ 38 h 62"/>
                <a:gd name="T34" fmla="*/ 13 w 50"/>
                <a:gd name="T35" fmla="*/ 25 h 62"/>
                <a:gd name="T36" fmla="*/ 18 w 50"/>
                <a:gd name="T37" fmla="*/ 28 h 62"/>
                <a:gd name="T38" fmla="*/ 20 w 50"/>
                <a:gd name="T39" fmla="*/ 27 h 62"/>
                <a:gd name="T40" fmla="*/ 20 w 50"/>
                <a:gd name="T41" fmla="*/ 26 h 62"/>
                <a:gd name="T42" fmla="*/ 21 w 50"/>
                <a:gd name="T43" fmla="*/ 23 h 62"/>
                <a:gd name="T44" fmla="*/ 21 w 50"/>
                <a:gd name="T45" fmla="*/ 0 h 62"/>
                <a:gd name="T46" fmla="*/ 27 w 50"/>
                <a:gd name="T47" fmla="*/ 1 h 62"/>
                <a:gd name="T48" fmla="*/ 4 w 50"/>
                <a:gd name="T49" fmla="*/ 29 h 62"/>
                <a:gd name="T50" fmla="*/ 9 w 50"/>
                <a:gd name="T51" fmla="*/ 23 h 62"/>
                <a:gd name="T52" fmla="*/ 17 w 50"/>
                <a:gd name="T53" fmla="*/ 9 h 62"/>
                <a:gd name="T54" fmla="*/ 16 w 50"/>
                <a:gd name="T55" fmla="*/ 8 h 62"/>
                <a:gd name="T56" fmla="*/ 4 w 50"/>
                <a:gd name="T57" fmla="*/ 29 h 62"/>
                <a:gd name="T58" fmla="*/ 33 w 50"/>
                <a:gd name="T59" fmla="*/ 9 h 62"/>
                <a:gd name="T60" fmla="*/ 36 w 50"/>
                <a:gd name="T61" fmla="*/ 16 h 62"/>
                <a:gd name="T62" fmla="*/ 44 w 50"/>
                <a:gd name="T63" fmla="*/ 29 h 62"/>
                <a:gd name="T64" fmla="*/ 45 w 50"/>
                <a:gd name="T65" fmla="*/ 30 h 62"/>
                <a:gd name="T66" fmla="*/ 33 w 50"/>
                <a:gd name="T67" fmla="*/ 9 h 62"/>
                <a:gd name="T68" fmla="*/ 25 w 50"/>
                <a:gd name="T69" fmla="*/ 25 h 62"/>
                <a:gd name="T70" fmla="*/ 23 w 50"/>
                <a:gd name="T71" fmla="*/ 25 h 62"/>
                <a:gd name="T72" fmla="*/ 22 w 50"/>
                <a:gd name="T73" fmla="*/ 27 h 62"/>
                <a:gd name="T74" fmla="*/ 23 w 50"/>
                <a:gd name="T75" fmla="*/ 29 h 62"/>
                <a:gd name="T76" fmla="*/ 24 w 50"/>
                <a:gd name="T77" fmla="*/ 30 h 62"/>
                <a:gd name="T78" fmla="*/ 26 w 50"/>
                <a:gd name="T79" fmla="*/ 29 h 62"/>
                <a:gd name="T80" fmla="*/ 27 w 50"/>
                <a:gd name="T81" fmla="*/ 27 h 62"/>
                <a:gd name="T82" fmla="*/ 27 w 50"/>
                <a:gd name="T83" fmla="*/ 25 h 62"/>
                <a:gd name="T84" fmla="*/ 25 w 50"/>
                <a:gd name="T8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62">
                  <a:moveTo>
                    <a:pt x="27" y="1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9" y="24"/>
                  </a:cubicBezTo>
                  <a:cubicBezTo>
                    <a:pt x="29" y="25"/>
                    <a:pt x="29" y="25"/>
                    <a:pt x="30" y="26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0" y="25"/>
                    <a:pt x="20" y="24"/>
                    <a:pt x="21" y="2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4" y="29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7" y="18"/>
                    <a:pt x="9" y="12"/>
                    <a:pt x="17" y="9"/>
                  </a:cubicBezTo>
                  <a:cubicBezTo>
                    <a:pt x="16" y="8"/>
                    <a:pt x="17" y="8"/>
                    <a:pt x="16" y="8"/>
                  </a:cubicBezTo>
                  <a:cubicBezTo>
                    <a:pt x="5" y="11"/>
                    <a:pt x="0" y="22"/>
                    <a:pt x="4" y="29"/>
                  </a:cubicBezTo>
                  <a:close/>
                  <a:moveTo>
                    <a:pt x="33" y="9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42" y="16"/>
                    <a:pt x="45" y="21"/>
                    <a:pt x="44" y="29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9" y="18"/>
                    <a:pt x="41" y="9"/>
                    <a:pt x="33" y="9"/>
                  </a:cubicBezTo>
                  <a:close/>
                  <a:moveTo>
                    <a:pt x="25" y="25"/>
                  </a:moveTo>
                  <a:cubicBezTo>
                    <a:pt x="24" y="24"/>
                    <a:pt x="24" y="25"/>
                    <a:pt x="23" y="25"/>
                  </a:cubicBezTo>
                  <a:cubicBezTo>
                    <a:pt x="22" y="25"/>
                    <a:pt x="22" y="26"/>
                    <a:pt x="22" y="27"/>
                  </a:cubicBezTo>
                  <a:cubicBezTo>
                    <a:pt x="22" y="27"/>
                    <a:pt x="22" y="28"/>
                    <a:pt x="23" y="29"/>
                  </a:cubicBezTo>
                  <a:cubicBezTo>
                    <a:pt x="23" y="29"/>
                    <a:pt x="24" y="29"/>
                    <a:pt x="24" y="30"/>
                  </a:cubicBezTo>
                  <a:cubicBezTo>
                    <a:pt x="25" y="30"/>
                    <a:pt x="26" y="29"/>
                    <a:pt x="26" y="29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cxnSp>
        <p:nvCxnSpPr>
          <p:cNvPr id="63" name="直接连接符 62"/>
          <p:cNvCxnSpPr/>
          <p:nvPr/>
        </p:nvCxnSpPr>
        <p:spPr>
          <a:xfrm flipH="1" flipV="1">
            <a:off x="2741792" y="3758037"/>
            <a:ext cx="757765" cy="1"/>
          </a:xfrm>
          <a:prstGeom prst="line">
            <a:avLst/>
          </a:prstGeom>
          <a:ln>
            <a:solidFill>
              <a:schemeClr val="tx2">
                <a:lumMod val="65000"/>
                <a:lumOff val="3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4347888" y="2520132"/>
            <a:ext cx="446977" cy="429851"/>
            <a:chOff x="4024249" y="3840783"/>
            <a:chExt cx="309272" cy="297422"/>
          </a:xfrm>
          <a:solidFill>
            <a:schemeClr val="bg1"/>
          </a:solidFill>
          <a:effectLst/>
        </p:grpSpPr>
        <p:sp>
          <p:nvSpPr>
            <p:cNvPr id="65" name="Oval 131"/>
            <p:cNvSpPr>
              <a:spLocks noChangeArrowheads="1"/>
            </p:cNvSpPr>
            <p:nvPr/>
          </p:nvSpPr>
          <p:spPr bwMode="auto">
            <a:xfrm>
              <a:off x="4109299" y="3840783"/>
              <a:ext cx="139172" cy="1409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34"/>
            <p:cNvSpPr/>
            <p:nvPr/>
          </p:nvSpPr>
          <p:spPr bwMode="auto">
            <a:xfrm>
              <a:off x="4024249" y="4003719"/>
              <a:ext cx="309272" cy="134486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1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56088"/>
            <a:ext cx="7886700" cy="994172"/>
          </a:xfr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上岗证的考核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577720" y="2759491"/>
            <a:ext cx="2237288" cy="19359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班组产品知识学习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SOP</a:t>
            </a:r>
            <a:r>
              <a:rPr lang="zh-CN" altLang="en-US" dirty="0">
                <a:latin typeface="+mn-ea"/>
              </a:rPr>
              <a:t>学习和实践技能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班组级安全知识培训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获取上岗证（有效期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年）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到期前</a:t>
            </a:r>
            <a:r>
              <a:rPr lang="en-US" altLang="zh-CN" dirty="0">
                <a:latin typeface="+mn-ea"/>
              </a:rPr>
              <a:t>30</a:t>
            </a:r>
            <a:r>
              <a:rPr lang="zh-CN" altLang="en-US" dirty="0">
                <a:latin typeface="+mn-ea"/>
              </a:rPr>
              <a:t>天复审更换</a:t>
            </a:r>
            <a:endParaRPr lang="en-US" altLang="zh-CN" dirty="0">
              <a:latin typeface="+mn-ea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78793" y="2769205"/>
            <a:ext cx="1664495" cy="19359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</a:rPr>
              <a:t>公司介绍与企业文化</a:t>
            </a:r>
            <a:endParaRPr lang="en-US" altLang="zh-CN" sz="1600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</a:rPr>
              <a:t>规章制度学习</a:t>
            </a:r>
            <a:endParaRPr lang="en-US" altLang="zh-CN" sz="1600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EHS</a:t>
            </a:r>
            <a:r>
              <a:rPr lang="zh-CN" altLang="en-US" sz="1600" dirty="0">
                <a:latin typeface="+mn-ea"/>
              </a:rPr>
              <a:t>集团级培训</a:t>
            </a:r>
            <a:endParaRPr lang="en-US" altLang="zh-CN" sz="1600" dirty="0">
              <a:latin typeface="+mn-ea"/>
            </a:endParaRPr>
          </a:p>
          <a:p>
            <a:pPr eaLnBrk="0" hangingPunct="0"/>
            <a:endParaRPr lang="en-US" altLang="zh-CN" sz="1050" dirty="0">
              <a:ea typeface="宋体" panose="02010600030101010101" pitchFamily="2" charset="-122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944895" y="2702346"/>
            <a:ext cx="1600200" cy="193595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员工提交</a:t>
            </a:r>
            <a:r>
              <a:rPr lang="en-US" altLang="zh-CN" dirty="0">
                <a:latin typeface="+mn-ea"/>
              </a:rPr>
              <a:t>《</a:t>
            </a:r>
            <a:r>
              <a:rPr lang="zh-CN" altLang="en-US" dirty="0">
                <a:latin typeface="+mn-ea"/>
              </a:rPr>
              <a:t>转正申请表</a:t>
            </a:r>
            <a:r>
              <a:rPr lang="en-US" altLang="zh-CN" dirty="0">
                <a:latin typeface="+mn-ea"/>
              </a:rPr>
              <a:t>》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用人部门部门审核</a:t>
            </a:r>
            <a:endParaRPr lang="en-US" altLang="zh-CN" dirty="0">
              <a:latin typeface="+mn-ea"/>
            </a:endParaRPr>
          </a:p>
          <a:p>
            <a:pPr marL="214630" indent="-214630" eaLnBrk="0" hangingPunct="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行政人事部审核</a:t>
            </a:r>
            <a:endParaRPr lang="en-US" altLang="zh-CN" dirty="0">
              <a:latin typeface="+mn-ea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506391" y="1839516"/>
            <a:ext cx="300038" cy="336947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5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5353051" y="1839516"/>
            <a:ext cx="298847" cy="336947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05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gray">
          <a:xfrm>
            <a:off x="5809060" y="1829463"/>
            <a:ext cx="259766" cy="35705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105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gray">
          <a:xfrm>
            <a:off x="5809060" y="1829463"/>
            <a:ext cx="1277540" cy="357054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gray">
          <a:xfrm>
            <a:off x="5892404" y="1830058"/>
            <a:ext cx="1110853" cy="35705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gray">
          <a:xfrm>
            <a:off x="5911454" y="1836011"/>
            <a:ext cx="1110853" cy="35705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gray">
          <a:xfrm>
            <a:off x="5951935" y="1828867"/>
            <a:ext cx="1001315" cy="357054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gray">
          <a:xfrm>
            <a:off x="2114550" y="1825891"/>
            <a:ext cx="259766" cy="357054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10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gray">
          <a:xfrm>
            <a:off x="2114550" y="1825891"/>
            <a:ext cx="259766" cy="357054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105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gray">
          <a:xfrm>
            <a:off x="2197894" y="1825296"/>
            <a:ext cx="1110854" cy="357054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gray">
          <a:xfrm>
            <a:off x="2199085" y="1827677"/>
            <a:ext cx="1110853" cy="357054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gray">
          <a:xfrm>
            <a:off x="2253854" y="1826486"/>
            <a:ext cx="1000125" cy="357054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grpSp>
        <p:nvGrpSpPr>
          <p:cNvPr id="19" name="Group 18"/>
          <p:cNvGrpSpPr/>
          <p:nvPr/>
        </p:nvGrpSpPr>
        <p:grpSpPr bwMode="auto">
          <a:xfrm>
            <a:off x="2269331" y="1524000"/>
            <a:ext cx="967979" cy="958454"/>
            <a:chOff x="4166" y="1706"/>
            <a:chExt cx="1252" cy="1252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</p:grpSp>
      <p:sp>
        <p:nvSpPr>
          <p:cNvPr id="24" name="Oval 23"/>
          <p:cNvSpPr>
            <a:spLocks noChangeArrowheads="1"/>
          </p:cNvSpPr>
          <p:nvPr/>
        </p:nvSpPr>
        <p:spPr bwMode="gray">
          <a:xfrm>
            <a:off x="3962400" y="1829463"/>
            <a:ext cx="259766" cy="35705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10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gray">
          <a:xfrm>
            <a:off x="3962400" y="1829463"/>
            <a:ext cx="259766" cy="357054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 sz="10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gray">
          <a:xfrm>
            <a:off x="4045744" y="1830058"/>
            <a:ext cx="1110854" cy="35705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4046935" y="1831249"/>
            <a:ext cx="1110853" cy="35705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4100513" y="1828867"/>
            <a:ext cx="1000125" cy="357054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 sz="1050"/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4117181" y="1524000"/>
            <a:ext cx="967979" cy="958454"/>
            <a:chOff x="4166" y="1706"/>
            <a:chExt cx="1252" cy="1252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5969794" y="1524000"/>
            <a:ext cx="969169" cy="958454"/>
            <a:chOff x="4166" y="1706"/>
            <a:chExt cx="1252" cy="1252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 sz="1050"/>
            </a:p>
          </p:txBody>
        </p:sp>
      </p:grpSp>
      <p:sp>
        <p:nvSpPr>
          <p:cNvPr id="39" name="Text Box 38"/>
          <p:cNvSpPr txBox="1">
            <a:spLocks noChangeArrowheads="1"/>
          </p:cNvSpPr>
          <p:nvPr/>
        </p:nvSpPr>
        <p:spPr bwMode="gray">
          <a:xfrm>
            <a:off x="2202896" y="187880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dirty="0">
                <a:solidFill>
                  <a:srgbClr val="000000"/>
                </a:solidFill>
                <a:ea typeface="宋体" panose="02010600030101010101" pitchFamily="2" charset="-122"/>
              </a:rPr>
              <a:t>入职培训</a:t>
            </a:r>
            <a:endParaRPr lang="en-US" altLang="zh-CN" sz="18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gray">
          <a:xfrm>
            <a:off x="4054321" y="187880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dirty="0">
                <a:solidFill>
                  <a:srgbClr val="000000"/>
                </a:solidFill>
                <a:ea typeface="宋体" panose="02010600030101010101" pitchFamily="2" charset="-122"/>
              </a:rPr>
              <a:t>上岗培训</a:t>
            </a:r>
            <a:endParaRPr lang="en-US" altLang="zh-CN" sz="18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gray">
          <a:xfrm>
            <a:off x="6135383" y="1878806"/>
            <a:ext cx="646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1800" dirty="0">
                <a:solidFill>
                  <a:srgbClr val="000000"/>
                </a:solidFill>
                <a:ea typeface="宋体" panose="02010600030101010101" pitchFamily="2" charset="-122"/>
              </a:rPr>
              <a:t>转正</a:t>
            </a:r>
            <a:endParaRPr lang="en-US" altLang="zh-CN" sz="18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567354" y="870421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4"/>
          <p:cNvSpPr txBox="1"/>
          <p:nvPr/>
        </p:nvSpPr>
        <p:spPr>
          <a:xfrm>
            <a:off x="2682950" y="220741"/>
            <a:ext cx="37816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员工福利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内容占位符 6"/>
          <p:cNvGraphicFramePr/>
          <p:nvPr/>
        </p:nvGraphicFramePr>
        <p:xfrm>
          <a:off x="2521282" y="1159790"/>
          <a:ext cx="4079543" cy="341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54"/>
          <p:cNvSpPr txBox="1"/>
          <p:nvPr/>
        </p:nvSpPr>
        <p:spPr>
          <a:xfrm>
            <a:off x="2570524" y="175771"/>
            <a:ext cx="430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实习生薪资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76271" y="705586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工资原则：同工同酬，参照公司正式工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（试用期综合薪资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元左右，转正后综合薪资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元左右）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09585" y="1294768"/>
          <a:ext cx="8324829" cy="371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790"/>
                <a:gridCol w="3796845"/>
                <a:gridCol w="1607573"/>
                <a:gridCol w="1472621"/>
              </a:tblGrid>
              <a:tr h="47839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内容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      </a:t>
                      </a:r>
                      <a:r>
                        <a:rPr lang="zh-CN" altLang="en-US" dirty="0"/>
                        <a:t>参照时间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工作时间及薪资发放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26633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基本工资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试用期：</a:t>
                      </a:r>
                      <a:r>
                        <a:rPr lang="zh-CN" altLang="zh-CN" sz="1400" kern="1200" dirty="0">
                          <a:effectLst/>
                        </a:rPr>
                        <a:t>试用期</a:t>
                      </a:r>
                      <a:r>
                        <a:rPr lang="en-US" altLang="zh-CN" sz="1400" kern="1200" dirty="0">
                          <a:effectLst/>
                        </a:rPr>
                        <a:t>1-3</a:t>
                      </a:r>
                      <a:r>
                        <a:rPr lang="zh-CN" altLang="zh-CN" sz="1400" kern="1200" dirty="0">
                          <a:effectLst/>
                        </a:rPr>
                        <a:t>个月，试用期起薪</a:t>
                      </a:r>
                      <a:r>
                        <a:rPr lang="en-US" altLang="zh-CN" sz="1400" kern="1200" dirty="0">
                          <a:effectLst/>
                        </a:rPr>
                        <a:t>2800</a:t>
                      </a:r>
                      <a:r>
                        <a:rPr lang="zh-CN" altLang="zh-CN" sz="1400" kern="1200" dirty="0">
                          <a:effectLst/>
                        </a:rPr>
                        <a:t>，保底工资组成</a:t>
                      </a:r>
                      <a:r>
                        <a:rPr lang="en-US" altLang="zh-CN" sz="1400" kern="1200" dirty="0">
                          <a:effectLst/>
                        </a:rPr>
                        <a:t>2000</a:t>
                      </a:r>
                      <a:r>
                        <a:rPr lang="zh-CN" altLang="zh-CN" sz="1400" kern="1200" dirty="0">
                          <a:effectLst/>
                        </a:rPr>
                        <a:t>（基本工资）</a:t>
                      </a:r>
                      <a:r>
                        <a:rPr lang="en-US" altLang="zh-CN" sz="1400" kern="1200" dirty="0">
                          <a:effectLst/>
                        </a:rPr>
                        <a:t>+450</a:t>
                      </a:r>
                      <a:r>
                        <a:rPr lang="zh-CN" altLang="zh-CN" sz="1400" kern="1200" dirty="0">
                          <a:effectLst/>
                        </a:rPr>
                        <a:t>（岗位津贴）</a:t>
                      </a:r>
                      <a:r>
                        <a:rPr lang="en-US" altLang="zh-CN" sz="1400" kern="1200" dirty="0">
                          <a:effectLst/>
                        </a:rPr>
                        <a:t>+350</a:t>
                      </a:r>
                      <a:r>
                        <a:rPr lang="zh-CN" altLang="zh-CN" sz="1400" kern="1200" dirty="0">
                          <a:effectLst/>
                        </a:rPr>
                        <a:t>（奖金）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转正：</a:t>
                      </a:r>
                      <a:r>
                        <a:rPr lang="zh-CN" altLang="zh-CN" sz="1400" kern="1200" dirty="0">
                          <a:effectLst/>
                        </a:rPr>
                        <a:t>转正起薪</a:t>
                      </a:r>
                      <a:r>
                        <a:rPr lang="en-US" altLang="zh-CN" sz="1400" kern="1200" dirty="0">
                          <a:effectLst/>
                        </a:rPr>
                        <a:t>3100</a:t>
                      </a:r>
                      <a:r>
                        <a:rPr lang="zh-CN" altLang="zh-CN" sz="1400" kern="1200" dirty="0">
                          <a:effectLst/>
                        </a:rPr>
                        <a:t>，转正工资组成</a:t>
                      </a:r>
                      <a:r>
                        <a:rPr lang="en-US" altLang="zh-CN" sz="1400" kern="1200" dirty="0">
                          <a:effectLst/>
                        </a:rPr>
                        <a:t>2200</a:t>
                      </a:r>
                      <a:r>
                        <a:rPr lang="zh-CN" altLang="zh-CN" sz="1400" kern="1200" dirty="0">
                          <a:effectLst/>
                        </a:rPr>
                        <a:t>（基本工资）</a:t>
                      </a:r>
                      <a:r>
                        <a:rPr lang="en-US" altLang="zh-CN" sz="1400" kern="1200" dirty="0">
                          <a:effectLst/>
                        </a:rPr>
                        <a:t>+400</a:t>
                      </a:r>
                      <a:r>
                        <a:rPr lang="zh-CN" altLang="zh-CN" sz="1400" kern="1200" dirty="0">
                          <a:effectLst/>
                        </a:rPr>
                        <a:t>（岗位津贴）</a:t>
                      </a:r>
                      <a:r>
                        <a:rPr lang="en-US" altLang="zh-CN" sz="1400" kern="1200" dirty="0">
                          <a:effectLst/>
                        </a:rPr>
                        <a:t>+500</a:t>
                      </a:r>
                      <a:r>
                        <a:rPr lang="zh-CN" altLang="zh-CN" sz="1400" kern="1200" dirty="0">
                          <a:effectLst/>
                        </a:rPr>
                        <a:t>（为浮动</a:t>
                      </a:r>
                      <a:r>
                        <a:rPr lang="zh-CN" altLang="en-US" sz="1400" kern="1200" dirty="0">
                          <a:effectLst/>
                        </a:rPr>
                        <a:t>奖</a:t>
                      </a:r>
                      <a:r>
                        <a:rPr lang="zh-CN" altLang="zh-CN" sz="1400" kern="1200" dirty="0">
                          <a:effectLst/>
                        </a:rPr>
                        <a:t>金）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工作日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（周一至周五）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08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00-17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</a:t>
                      </a:r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zh-CN" altLang="en-US" dirty="0"/>
                        <a:t>中午休息及用餐 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00-13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</a:t>
                      </a:r>
                      <a:endParaRPr lang="zh-CN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、原则上上六休一（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00~19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30</a:t>
                      </a:r>
                      <a:r>
                        <a:rPr lang="zh-CN" altLang="en-US" dirty="0"/>
                        <a:t>），国家法定节假日不加班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如遇生产压力或物料原因将会进行临时排班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、每月</a:t>
                      </a:r>
                      <a:r>
                        <a:rPr lang="en-US" altLang="zh-CN" dirty="0"/>
                        <a:t>15</a:t>
                      </a:r>
                      <a:r>
                        <a:rPr lang="zh-CN" altLang="en-US" dirty="0"/>
                        <a:t>日发工资</a:t>
                      </a:r>
                      <a:endParaRPr lang="en-US" altLang="zh-CN" dirty="0"/>
                    </a:p>
                  </a:txBody>
                  <a:tcPr/>
                </a:tc>
              </a:tr>
              <a:tr h="357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学历补贴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全日制统招大专</a:t>
                      </a:r>
                      <a:r>
                        <a:rPr lang="en-US" altLang="zh-CN" dirty="0"/>
                        <a:t>300</a:t>
                      </a:r>
                      <a:r>
                        <a:rPr lang="zh-CN" altLang="en-US" dirty="0"/>
                        <a:t>元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月</a:t>
                      </a:r>
                      <a:endParaRPr lang="en-US" altLang="zh-CN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全日制统招中专</a:t>
                      </a:r>
                      <a:r>
                        <a:rPr lang="en-US" altLang="zh-CN" dirty="0"/>
                        <a:t>150</a:t>
                      </a:r>
                      <a:r>
                        <a:rPr lang="zh-CN" altLang="en-US" dirty="0"/>
                        <a:t>元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月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  <a:tr h="87236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加班费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试用期：</a:t>
                      </a:r>
                      <a:r>
                        <a:rPr lang="zh-CN" altLang="zh-CN" sz="1400" kern="1200" dirty="0">
                          <a:effectLst/>
                        </a:rPr>
                        <a:t>平时加班</a:t>
                      </a:r>
                      <a:r>
                        <a:rPr lang="en-US" altLang="zh-CN" sz="1400" kern="1200" dirty="0">
                          <a:effectLst/>
                        </a:rPr>
                        <a:t>17.2/</a:t>
                      </a:r>
                      <a:r>
                        <a:rPr lang="zh-CN" altLang="zh-CN" sz="1400" kern="1200" dirty="0">
                          <a:effectLst/>
                        </a:rPr>
                        <a:t>小时，周末加班</a:t>
                      </a:r>
                      <a:r>
                        <a:rPr lang="en-US" altLang="zh-CN" sz="1400" kern="1200" dirty="0">
                          <a:effectLst/>
                        </a:rPr>
                        <a:t>23/</a:t>
                      </a:r>
                      <a:r>
                        <a:rPr lang="zh-CN" altLang="zh-CN" sz="1400" kern="1200" dirty="0">
                          <a:effectLst/>
                        </a:rPr>
                        <a:t>小时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转正：</a:t>
                      </a:r>
                      <a:r>
                        <a:rPr lang="zh-CN" altLang="zh-CN" sz="1400" kern="1200" dirty="0">
                          <a:effectLst/>
                        </a:rPr>
                        <a:t>平时加班</a:t>
                      </a:r>
                      <a:r>
                        <a:rPr lang="en-US" altLang="zh-CN" sz="1400" kern="1200" dirty="0">
                          <a:effectLst/>
                        </a:rPr>
                        <a:t>19/</a:t>
                      </a:r>
                      <a:r>
                        <a:rPr lang="zh-CN" altLang="zh-CN" sz="1400" kern="1200" dirty="0">
                          <a:effectLst/>
                        </a:rPr>
                        <a:t>小时，周末加班</a:t>
                      </a:r>
                      <a:r>
                        <a:rPr lang="en-US" altLang="zh-CN" sz="1400" kern="1200" dirty="0">
                          <a:effectLst/>
                        </a:rPr>
                        <a:t>25.3/</a:t>
                      </a:r>
                      <a:r>
                        <a:rPr lang="zh-CN" altLang="zh-CN" sz="1400" kern="1200" dirty="0">
                          <a:effectLst/>
                        </a:rPr>
                        <a:t>小时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工作日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17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30-19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30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周末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节假日</a:t>
                      </a:r>
                      <a:endParaRPr lang="en-US" altLang="zh-CN" dirty="0"/>
                    </a:p>
                    <a:p>
                      <a:r>
                        <a:rPr lang="en-US" altLang="zh-CN" dirty="0"/>
                        <a:t>08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00-19</a:t>
                      </a:r>
                      <a:r>
                        <a:rPr lang="zh-CN" altLang="en-US" dirty="0"/>
                        <a:t>：</a:t>
                      </a:r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  <a:tr h="357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满勤奖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100</a:t>
                      </a:r>
                      <a:r>
                        <a:rPr lang="zh-CN" altLang="en-US" dirty="0"/>
                        <a:t>元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后勤保障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4" name="直接连接符 3"/>
          <p:cNvCxnSpPr/>
          <p:nvPr/>
        </p:nvCxnSpPr>
        <p:spPr bwMode="auto">
          <a:xfrm>
            <a:off x="628650" y="1063303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16634"/>
          <a:stretch>
            <a:fillRect/>
          </a:stretch>
        </p:blipFill>
        <p:spPr>
          <a:xfrm>
            <a:off x="375725" y="1169371"/>
            <a:ext cx="2622854" cy="1652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6169"/>
          <a:stretch>
            <a:fillRect/>
          </a:stretch>
        </p:blipFill>
        <p:spPr>
          <a:xfrm>
            <a:off x="375725" y="2962678"/>
            <a:ext cx="2622854" cy="17015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49" y="1156245"/>
            <a:ext cx="2552400" cy="1648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645" y="1169371"/>
            <a:ext cx="2590338" cy="165240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54"/>
          <p:cNvSpPr txBox="1"/>
          <p:nvPr/>
        </p:nvSpPr>
        <p:spPr>
          <a:xfrm>
            <a:off x="2177617" y="159714"/>
            <a:ext cx="430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企业活动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45" y="2987632"/>
            <a:ext cx="2553304" cy="16766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45" y="2962678"/>
            <a:ext cx="2552400" cy="170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4"/>
          <p:cNvSpPr txBox="1"/>
          <p:nvPr/>
        </p:nvSpPr>
        <p:spPr>
          <a:xfrm>
            <a:off x="2142623" y="174561"/>
            <a:ext cx="430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企业环境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2" y="920618"/>
            <a:ext cx="2237480" cy="16703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11" y="909272"/>
            <a:ext cx="2272920" cy="16624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8" y="2884042"/>
            <a:ext cx="2285534" cy="17134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"/>
          <a:stretch>
            <a:fillRect/>
          </a:stretch>
        </p:blipFill>
        <p:spPr>
          <a:xfrm>
            <a:off x="5839537" y="909272"/>
            <a:ext cx="2333588" cy="1661169"/>
          </a:xfrm>
          <a:prstGeom prst="rect">
            <a:avLst/>
          </a:prstGeom>
        </p:spPr>
      </p:pic>
      <p:pic>
        <p:nvPicPr>
          <p:cNvPr id="12" name="内容占位符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93779" y="2884041"/>
            <a:ext cx="2367152" cy="16624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8"/>
          <a:stretch>
            <a:fillRect/>
          </a:stretch>
        </p:blipFill>
        <p:spPr>
          <a:xfrm>
            <a:off x="5843982" y="2852178"/>
            <a:ext cx="2329143" cy="1661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4"/>
          <p:cNvSpPr txBox="1"/>
          <p:nvPr/>
        </p:nvSpPr>
        <p:spPr>
          <a:xfrm>
            <a:off x="2078329" y="510777"/>
            <a:ext cx="430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生活环境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567354" y="981223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54" y="1222606"/>
            <a:ext cx="1947246" cy="16381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37" y="1222606"/>
            <a:ext cx="1878163" cy="163819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74" y="1222606"/>
            <a:ext cx="2461669" cy="1638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0" y="3072496"/>
            <a:ext cx="2476487" cy="18573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48" y="2999947"/>
            <a:ext cx="1878163" cy="20196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27" y="2999947"/>
            <a:ext cx="2865479" cy="196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4"/>
          <p:cNvSpPr txBox="1"/>
          <p:nvPr/>
        </p:nvSpPr>
        <p:spPr>
          <a:xfrm>
            <a:off x="2078329" y="510777"/>
            <a:ext cx="4302466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生活环境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567354" y="981223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8" y="1167623"/>
            <a:ext cx="2448098" cy="1632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8" y="3059310"/>
            <a:ext cx="2069370" cy="1788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837" y="759608"/>
            <a:ext cx="1632065" cy="2448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95" y="1167623"/>
            <a:ext cx="2228850" cy="16320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40101" y="3059310"/>
            <a:ext cx="2448097" cy="18360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1846" y="3057840"/>
            <a:ext cx="2627759" cy="183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-6633591" y="6667979"/>
            <a:ext cx="1755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text  here</a:t>
            </a:r>
            <a:endParaRPr lang="en-US" altLang="zh-CN" sz="120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sz="1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text  here</a:t>
            </a:r>
            <a:endParaRPr lang="zh-CN" altLang="en-US" sz="1200" dirty="0">
              <a:solidFill>
                <a:schemeClr val="tx2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sz="1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text  here</a:t>
            </a:r>
            <a:endParaRPr lang="zh-CN" altLang="en-US" sz="1200" dirty="0">
              <a:solidFill>
                <a:schemeClr val="tx2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altLang="zh-CN" sz="120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Add  your  text  here</a:t>
            </a:r>
            <a:endParaRPr lang="zh-CN" altLang="en-US" sz="1200" dirty="0">
              <a:solidFill>
                <a:schemeClr val="tx2"/>
              </a:solidFill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81698" y="1655460"/>
            <a:ext cx="1416684" cy="2085975"/>
            <a:chOff x="1219200" y="3573780"/>
            <a:chExt cx="1888912" cy="2781300"/>
          </a:xfrm>
        </p:grpSpPr>
        <p:sp>
          <p:nvSpPr>
            <p:cNvPr id="67" name="Текст 11"/>
            <p:cNvSpPr txBox="1"/>
            <p:nvPr/>
          </p:nvSpPr>
          <p:spPr>
            <a:xfrm>
              <a:off x="1233595" y="3701337"/>
              <a:ext cx="1874517" cy="25261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01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关于企业</a:t>
              </a:r>
              <a:endParaRPr lang="en-US" altLang="zh-CN" sz="2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r>
                <a:rPr lang="en-US" altLang="zh-CN" sz="15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Enterprise introduction</a:t>
              </a:r>
              <a:endParaRPr lang="en-US" altLang="zh-CN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endParaRPr lang="zh-CN" altLang="en-US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219200" y="3573780"/>
              <a:ext cx="1874519" cy="2781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353109" y="1655461"/>
            <a:ext cx="1485903" cy="2203315"/>
            <a:chOff x="3176813" y="3573780"/>
            <a:chExt cx="1981201" cy="2937752"/>
          </a:xfrm>
        </p:grpSpPr>
        <p:sp>
          <p:nvSpPr>
            <p:cNvPr id="70" name="Текст 11"/>
            <p:cNvSpPr txBox="1"/>
            <p:nvPr/>
          </p:nvSpPr>
          <p:spPr>
            <a:xfrm>
              <a:off x="3176813" y="3634475"/>
              <a:ext cx="1981201" cy="287705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02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2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招聘</a:t>
              </a:r>
              <a:r>
                <a:rPr lang="en-US" altLang="zh-CN" sz="2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/</a:t>
              </a:r>
              <a:r>
                <a:rPr lang="zh-CN" altLang="en-US" sz="2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培养计划</a:t>
              </a:r>
              <a:endParaRPr lang="en-US" altLang="zh-CN" sz="2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r>
                <a:rPr lang="en-US" altLang="zh-CN" sz="15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  <a:sym typeface="微软雅黑" panose="020B0503020204020204" pitchFamily="34" charset="-122"/>
                </a:rPr>
                <a:t>Recruitment </a:t>
              </a:r>
              <a:r>
                <a:rPr lang="en-US" altLang="zh-CN" sz="1500" b="1" dirty="0" err="1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  <a:sym typeface="微软雅黑" panose="020B0503020204020204" pitchFamily="34" charset="-122"/>
                </a:rPr>
                <a:t>plan&amp;</a:t>
              </a:r>
              <a:r>
                <a:rPr lang="en-US" altLang="zh-CN" sz="1500" b="1" dirty="0" err="1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Training</a:t>
              </a:r>
              <a:r>
                <a:rPr lang="en-US" altLang="zh-CN" sz="15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program</a:t>
              </a:r>
              <a:endParaRPr lang="zh-CN" altLang="en-US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endParaRPr lang="en-US" altLang="zh-CN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200401" y="3573780"/>
              <a:ext cx="1874519" cy="2781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44658" y="1655460"/>
            <a:ext cx="1405889" cy="2085975"/>
            <a:chOff x="5212081" y="3573780"/>
            <a:chExt cx="1874519" cy="2781300"/>
          </a:xfrm>
        </p:grpSpPr>
        <p:sp>
          <p:nvSpPr>
            <p:cNvPr id="73" name="Текст 11"/>
            <p:cNvSpPr txBox="1"/>
            <p:nvPr/>
          </p:nvSpPr>
          <p:spPr>
            <a:xfrm>
              <a:off x="5323962" y="3651335"/>
              <a:ext cx="1733855" cy="25261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03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薪资福利</a:t>
              </a:r>
              <a:endParaRPr lang="en-US" altLang="zh-CN" sz="2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r>
                <a:rPr lang="en-US" altLang="zh-CN" sz="15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Salary and welfare</a:t>
              </a:r>
              <a:endParaRPr lang="zh-CN" altLang="en-US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212081" y="3573780"/>
              <a:ext cx="1874519" cy="2781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707087" y="1655460"/>
            <a:ext cx="1451613" cy="2085975"/>
            <a:chOff x="7208518" y="3573780"/>
            <a:chExt cx="1935484" cy="2781300"/>
          </a:xfrm>
        </p:grpSpPr>
        <p:sp>
          <p:nvSpPr>
            <p:cNvPr id="76" name="Текст 11"/>
            <p:cNvSpPr txBox="1"/>
            <p:nvPr/>
          </p:nvSpPr>
          <p:spPr>
            <a:xfrm>
              <a:off x="7208518" y="3651335"/>
              <a:ext cx="1935484" cy="252618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04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endParaRPr>
            </a:p>
            <a:p>
              <a:pPr marL="0" indent="0">
                <a:buNone/>
              </a:pPr>
              <a:r>
                <a:rPr lang="zh-CN" altLang="en-US" sz="20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企业环境</a:t>
              </a:r>
              <a:endParaRPr lang="en-US" altLang="zh-CN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r>
                <a:rPr lang="en-US" sz="15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  <a:sym typeface="微软雅黑" panose="020B0503020204020204" pitchFamily="34" charset="-122"/>
                </a:rPr>
                <a:t>Enterprise environment</a:t>
              </a:r>
              <a:endParaRPr lang="en-US" sz="15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7223761" y="3573780"/>
              <a:ext cx="1874519" cy="2781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405080" y="1655460"/>
            <a:ext cx="1417321" cy="2085975"/>
            <a:chOff x="9235441" y="3573780"/>
            <a:chExt cx="1889761" cy="2781300"/>
          </a:xfrm>
        </p:grpSpPr>
        <p:sp>
          <p:nvSpPr>
            <p:cNvPr id="121" name="Текст 11"/>
            <p:cNvSpPr txBox="1"/>
            <p:nvPr/>
          </p:nvSpPr>
          <p:spPr>
            <a:xfrm>
              <a:off x="9235441" y="3651335"/>
              <a:ext cx="1889761" cy="2526183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Heavy" panose="020F0502020204030203" pitchFamily="34" charset="0"/>
                  <a:sym typeface="微软雅黑" panose="020B0503020204020204" pitchFamily="34" charset="-122"/>
                </a:rPr>
                <a:t>05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  <a:sym typeface="微软雅黑" panose="020B0503020204020204" pitchFamily="34" charset="-122"/>
              </a:endParaRPr>
            </a:p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sz="22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答疑</a:t>
              </a:r>
              <a:r>
                <a:rPr lang="en-US" altLang="zh-CN" sz="22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/</a:t>
              </a:r>
              <a:r>
                <a:rPr lang="zh-CN" altLang="en-US" sz="2200" b="1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联系我们</a:t>
              </a:r>
              <a:endParaRPr lang="en-US" altLang="zh-CN" sz="22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  <a:p>
              <a:pPr marL="0" indent="0">
                <a:buNone/>
              </a:pPr>
              <a:r>
                <a:rPr lang="en-US" altLang="zh-CN" sz="2000" b="1" dirty="0" err="1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Ask&amp;Contact</a:t>
              </a:r>
              <a:r>
                <a:rPr lang="en-US" altLang="zh-CN" sz="20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Ebrima" panose="02000000000000000000" pitchFamily="2" charset="0"/>
                </a:rPr>
                <a:t> us</a:t>
              </a:r>
              <a:endParaRPr lang="en-US" altLang="zh-CN" sz="20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9235441" y="3573780"/>
              <a:ext cx="1874519" cy="2781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74155" y="50881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245" y="4340593"/>
            <a:ext cx="905551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78" y="-177800"/>
            <a:ext cx="5397244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92046" y="2013076"/>
            <a:ext cx="255990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4"/>
          <p:cNvSpPr txBox="1"/>
          <p:nvPr/>
        </p:nvSpPr>
        <p:spPr>
          <a:xfrm>
            <a:off x="2699792" y="148445"/>
            <a:ext cx="3781671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公司简介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569140" y="627534"/>
            <a:ext cx="8009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矩形 15"/>
          <p:cNvSpPr/>
          <p:nvPr/>
        </p:nvSpPr>
        <p:spPr>
          <a:xfrm>
            <a:off x="2483768" y="1037392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338691" y="672674"/>
            <a:ext cx="21602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图片16_副本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34" y="1477878"/>
            <a:ext cx="1935192" cy="1951012"/>
          </a:xfrm>
          <a:prstGeom prst="rect">
            <a:avLst/>
          </a:prstGeom>
        </p:spPr>
      </p:pic>
      <p:pic>
        <p:nvPicPr>
          <p:cNvPr id="8" name="图片 7" descr="u=1785117578,1449229908&amp;fm=11&amp;gp=0_副本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8" y="812240"/>
            <a:ext cx="1761033" cy="1656179"/>
          </a:xfrm>
          <a:prstGeom prst="rect">
            <a:avLst/>
          </a:prstGeom>
        </p:spPr>
      </p:pic>
      <p:pic>
        <p:nvPicPr>
          <p:cNvPr id="9" name="图片 8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" y="2763274"/>
            <a:ext cx="2159820" cy="1995049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BC2EFD3-4AF4-41C4-AD4A-3EB90674A247}" type="slidenum">
              <a:rPr lang="en-US" smtClean="0"/>
            </a:fld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876057" y="774415"/>
            <a:ext cx="5149956" cy="307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基本概况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76057" y="2526934"/>
            <a:ext cx="5149956" cy="307777"/>
          </a:xfrm>
          <a:prstGeom prst="rect">
            <a:avLst/>
          </a:prstGeom>
          <a:solidFill>
            <a:srgbClr val="ACEA4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生产基地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3771338" y="1120635"/>
            <a:ext cx="5612024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成立时间：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月（始于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定位：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国际领先的光电元器件及模组供应商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员工人数：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人，其中研发以及技术骨干 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海外布局：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美国设有销售分公司，德国有销售代表。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626" y="2980913"/>
            <a:ext cx="525467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福州：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15,000+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平米生产与办公车间，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条光学与光电产品生产线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7,000+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平米生产与办公车间，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条镀膜生产线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/>
          <p:nvPr/>
        </p:nvSpPr>
        <p:spPr>
          <a:xfrm>
            <a:off x="435284" y="1962731"/>
            <a:ext cx="48728" cy="1323392"/>
          </a:xfrm>
          <a:custGeom>
            <a:avLst/>
            <a:gdLst/>
            <a:ahLst/>
            <a:cxnLst/>
            <a:rect l="l" t="t" r="r" b="b"/>
            <a:pathLst>
              <a:path w="76200" h="1082039">
                <a:moveTo>
                  <a:pt x="24877" y="73222"/>
                </a:moveTo>
                <a:lnTo>
                  <a:pt x="24877" y="1081875"/>
                </a:lnTo>
                <a:lnTo>
                  <a:pt x="50277" y="1081875"/>
                </a:lnTo>
                <a:lnTo>
                  <a:pt x="50277" y="75095"/>
                </a:lnTo>
                <a:lnTo>
                  <a:pt x="29193" y="75095"/>
                </a:lnTo>
                <a:lnTo>
                  <a:pt x="24877" y="73222"/>
                </a:lnTo>
                <a:close/>
              </a:path>
              <a:path w="76200" h="1082039">
                <a:moveTo>
                  <a:pt x="50277" y="37935"/>
                </a:moveTo>
                <a:lnTo>
                  <a:pt x="24877" y="37935"/>
                </a:lnTo>
                <a:lnTo>
                  <a:pt x="24877" y="73222"/>
                </a:lnTo>
                <a:lnTo>
                  <a:pt x="29193" y="75095"/>
                </a:lnTo>
                <a:lnTo>
                  <a:pt x="45996" y="73454"/>
                </a:lnTo>
                <a:lnTo>
                  <a:pt x="50277" y="71653"/>
                </a:lnTo>
                <a:lnTo>
                  <a:pt x="50277" y="37935"/>
                </a:lnTo>
                <a:close/>
              </a:path>
              <a:path w="76200" h="1082039">
                <a:moveTo>
                  <a:pt x="50277" y="71653"/>
                </a:moveTo>
                <a:lnTo>
                  <a:pt x="45996" y="73454"/>
                </a:lnTo>
                <a:lnTo>
                  <a:pt x="29193" y="75095"/>
                </a:lnTo>
                <a:lnTo>
                  <a:pt x="50277" y="75095"/>
                </a:lnTo>
                <a:lnTo>
                  <a:pt x="50277" y="71653"/>
                </a:lnTo>
                <a:close/>
              </a:path>
              <a:path w="76200" h="1082039">
                <a:moveTo>
                  <a:pt x="41146" y="0"/>
                </a:moveTo>
                <a:lnTo>
                  <a:pt x="25820" y="2338"/>
                </a:lnTo>
                <a:lnTo>
                  <a:pt x="13423" y="8982"/>
                </a:lnTo>
                <a:lnTo>
                  <a:pt x="4602" y="19040"/>
                </a:lnTo>
                <a:lnTo>
                  <a:pt x="0" y="31622"/>
                </a:lnTo>
                <a:lnTo>
                  <a:pt x="1993" y="47868"/>
                </a:lnTo>
                <a:lnTo>
                  <a:pt x="8052" y="60757"/>
                </a:lnTo>
                <a:lnTo>
                  <a:pt x="17396" y="69976"/>
                </a:lnTo>
                <a:lnTo>
                  <a:pt x="24877" y="73222"/>
                </a:lnTo>
                <a:lnTo>
                  <a:pt x="24877" y="37935"/>
                </a:lnTo>
                <a:lnTo>
                  <a:pt x="75677" y="37935"/>
                </a:lnTo>
                <a:lnTo>
                  <a:pt x="73005" y="23875"/>
                </a:lnTo>
                <a:lnTo>
                  <a:pt x="65675" y="12187"/>
                </a:lnTo>
                <a:lnTo>
                  <a:pt x="54713" y="3889"/>
                </a:lnTo>
                <a:lnTo>
                  <a:pt x="41146" y="0"/>
                </a:lnTo>
                <a:close/>
              </a:path>
              <a:path w="76200" h="1082039">
                <a:moveTo>
                  <a:pt x="75677" y="37935"/>
                </a:moveTo>
                <a:lnTo>
                  <a:pt x="50277" y="37935"/>
                </a:lnTo>
                <a:lnTo>
                  <a:pt x="50277" y="71653"/>
                </a:lnTo>
                <a:lnTo>
                  <a:pt x="59292" y="67860"/>
                </a:lnTo>
                <a:lnTo>
                  <a:pt x="68824" y="59077"/>
                </a:lnTo>
                <a:lnTo>
                  <a:pt x="74339" y="47839"/>
                </a:lnTo>
                <a:lnTo>
                  <a:pt x="75677" y="37935"/>
                </a:lnTo>
                <a:close/>
              </a:path>
            </a:pathLst>
          </a:custGeom>
          <a:solidFill>
            <a:srgbClr val="22659A"/>
          </a:solidFill>
        </p:spPr>
        <p:txBody>
          <a:bodyPr wrap="square" lIns="0" tIns="0" rIns="0" bIns="0" rtlCol="0"/>
          <a:lstStyle/>
          <a:p>
            <a:endParaRPr sz="82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bject 16"/>
          <p:cNvSpPr/>
          <p:nvPr/>
        </p:nvSpPr>
        <p:spPr>
          <a:xfrm>
            <a:off x="438270" y="3123730"/>
            <a:ext cx="1460716" cy="324785"/>
          </a:xfrm>
          <a:custGeom>
            <a:avLst/>
            <a:gdLst/>
            <a:ahLst/>
            <a:cxnLst/>
            <a:rect l="l" t="t" r="r" b="b"/>
            <a:pathLst>
              <a:path w="1440180" h="228600">
                <a:moveTo>
                  <a:pt x="1325638" y="0"/>
                </a:moveTo>
                <a:lnTo>
                  <a:pt x="0" y="0"/>
                </a:lnTo>
                <a:lnTo>
                  <a:pt x="0" y="228600"/>
                </a:lnTo>
                <a:lnTo>
                  <a:pt x="1325638" y="228600"/>
                </a:lnTo>
                <a:lnTo>
                  <a:pt x="1439938" y="114300"/>
                </a:lnTo>
                <a:lnTo>
                  <a:pt x="1325638" y="0"/>
                </a:lnTo>
                <a:close/>
              </a:path>
            </a:pathLst>
          </a:custGeom>
          <a:solidFill>
            <a:srgbClr val="22659A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bject 18"/>
          <p:cNvSpPr/>
          <p:nvPr/>
        </p:nvSpPr>
        <p:spPr>
          <a:xfrm>
            <a:off x="1828369" y="3131102"/>
            <a:ext cx="1425529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752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752" y="228600"/>
                </a:lnTo>
                <a:lnTo>
                  <a:pt x="1440052" y="114300"/>
                </a:lnTo>
                <a:lnTo>
                  <a:pt x="1325752" y="0"/>
                </a:lnTo>
                <a:close/>
              </a:path>
            </a:pathLst>
          </a:custGeom>
          <a:solidFill>
            <a:srgbClr val="499E3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2017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object 19"/>
          <p:cNvSpPr/>
          <p:nvPr/>
        </p:nvSpPr>
        <p:spPr>
          <a:xfrm>
            <a:off x="3155379" y="3131102"/>
            <a:ext cx="1303445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626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626" y="228600"/>
                </a:lnTo>
                <a:lnTo>
                  <a:pt x="1439926" y="114300"/>
                </a:lnTo>
                <a:lnTo>
                  <a:pt x="1325626" y="0"/>
                </a:lnTo>
                <a:close/>
              </a:path>
            </a:pathLst>
          </a:custGeom>
          <a:solidFill>
            <a:srgbClr val="C3412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2018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bject 20"/>
          <p:cNvSpPr/>
          <p:nvPr/>
        </p:nvSpPr>
        <p:spPr>
          <a:xfrm>
            <a:off x="4394146" y="3123730"/>
            <a:ext cx="1225519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753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753" y="228600"/>
                </a:lnTo>
                <a:lnTo>
                  <a:pt x="1440053" y="114300"/>
                </a:lnTo>
                <a:lnTo>
                  <a:pt x="1325753" y="0"/>
                </a:lnTo>
                <a:close/>
              </a:path>
            </a:pathLst>
          </a:custGeom>
          <a:solidFill>
            <a:srgbClr val="22659A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2019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bject 22"/>
          <p:cNvSpPr txBox="1"/>
          <p:nvPr/>
        </p:nvSpPr>
        <p:spPr>
          <a:xfrm>
            <a:off x="549722" y="1723855"/>
            <a:ext cx="2258748" cy="1283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marR="3810" indent="-128905" algn="just">
              <a:lnSpc>
                <a:spcPct val="150000"/>
              </a:lnSpc>
              <a:spcBef>
                <a:spcPts val="29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海创光电成立</a:t>
            </a:r>
            <a:endParaRPr lang="en-US" altLang="zh-CN" sz="900" spc="-1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收购两家福州公司（分别于</a:t>
            </a:r>
            <a:r>
              <a:rPr lang="en-US" altLang="zh-CN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2006</a:t>
            </a:r>
            <a:r>
              <a:rPr lang="zh-CN" altLang="en-US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2008</a:t>
            </a:r>
            <a:r>
              <a:rPr lang="zh-CN" altLang="en-US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成立）及一家深圳公司（</a:t>
            </a:r>
            <a:r>
              <a:rPr lang="en-US" altLang="zh-CN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2003</a:t>
            </a:r>
            <a:r>
              <a:rPr lang="zh-CN" altLang="en-US" sz="900" b="1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年成立），公司实现由光学元件到光学器件、模组的纵向延伸</a:t>
            </a:r>
            <a:endParaRPr lang="en-US" altLang="zh-CN" sz="900" b="1" spc="-1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公司销售额</a:t>
            </a:r>
            <a:r>
              <a:rPr lang="en-US" altLang="zh-CN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千多万</a:t>
            </a:r>
            <a:endParaRPr lang="zh-CN" altLang="en-US" sz="1200" spc="-1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bject 24"/>
          <p:cNvSpPr txBox="1"/>
          <p:nvPr/>
        </p:nvSpPr>
        <p:spPr>
          <a:xfrm>
            <a:off x="2072770" y="3625650"/>
            <a:ext cx="2658107" cy="144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430" indent="-128905">
              <a:lnSpc>
                <a:spcPct val="150000"/>
              </a:lnSpc>
              <a:spcBef>
                <a:spcPts val="260"/>
              </a:spcBef>
              <a:buClr>
                <a:srgbClr val="499E3F"/>
              </a:buClr>
              <a:buFont typeface="Wingdings" panose="05000000000000000000" pitchFamily="2" charset="2"/>
              <a:buChar char="n"/>
            </a:pPr>
            <a:r>
              <a:rPr lang="zh-CN" altLang="en-US" sz="900" spc="-4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两家子公司通过科技型企业、国家高新技术企业认定</a:t>
            </a:r>
            <a:endParaRPr lang="en-US" altLang="zh-CN" sz="900" spc="-4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spcBef>
                <a:spcPts val="260"/>
              </a:spcBef>
              <a:buClr>
                <a:srgbClr val="499E3F"/>
              </a:buClr>
              <a:buFont typeface="Wingdings" panose="05000000000000000000" pitchFamily="2" charset="2"/>
              <a:buChar char="n"/>
            </a:pPr>
            <a:r>
              <a:rPr lang="zh-CN" altLang="en-US" sz="900" spc="-4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开发出慢轴透镜和</a:t>
            </a:r>
            <a:r>
              <a:rPr lang="en-US" altLang="zh-CN" sz="900" spc="-4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20-30W</a:t>
            </a:r>
            <a:r>
              <a:rPr lang="zh-CN" altLang="en-US" sz="900" spc="-4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光隔离器，并成为国内光纤激光龙头公司的供应商</a:t>
            </a:r>
            <a:endParaRPr lang="en-US" altLang="zh-CN" sz="900" spc="-4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spcBef>
                <a:spcPts val="260"/>
              </a:spcBef>
              <a:buClr>
                <a:srgbClr val="499E3F"/>
              </a:buClr>
              <a:buFont typeface="Wingdings" panose="05000000000000000000" pitchFamily="2" charset="2"/>
              <a:buChar char="n"/>
            </a:pPr>
            <a:r>
              <a:rPr lang="zh-CN" altLang="en-US" sz="900" spc="-4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在福州租赁装修新厂房，整合制造，扩大产能</a:t>
            </a:r>
            <a:endParaRPr lang="en-US" altLang="zh-CN" sz="900" spc="-4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spcBef>
                <a:spcPts val="260"/>
              </a:spcBef>
              <a:buClr>
                <a:srgbClr val="499E3F"/>
              </a:buClr>
              <a:buFont typeface="Wingdings" panose="05000000000000000000" pitchFamily="2" charset="2"/>
              <a:buChar char="n"/>
            </a:pPr>
            <a:r>
              <a:rPr lang="zh-CN" altLang="en-US" sz="9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公司销售额</a:t>
            </a:r>
            <a:r>
              <a:rPr lang="en-US" altLang="zh-CN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千多万</a:t>
            </a:r>
            <a:endParaRPr lang="zh-CN" altLang="en-US" sz="1200" spc="-1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38430" indent="-128905">
              <a:lnSpc>
                <a:spcPct val="150000"/>
              </a:lnSpc>
              <a:spcBef>
                <a:spcPts val="260"/>
              </a:spcBef>
              <a:buClr>
                <a:srgbClr val="499E3F"/>
              </a:buClr>
              <a:buFont typeface="Wingdings" panose="05000000000000000000" pitchFamily="2" charset="2"/>
              <a:buChar char="n"/>
            </a:pPr>
            <a:endParaRPr lang="zh-CN" altLang="en-US" sz="900" spc="-4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19654" y="1450065"/>
            <a:ext cx="2772946" cy="1696875"/>
            <a:chOff x="4526275" y="1058370"/>
            <a:chExt cx="3697261" cy="2262500"/>
          </a:xfrm>
          <a:solidFill>
            <a:srgbClr val="C34120"/>
          </a:solidFill>
        </p:grpSpPr>
        <p:sp>
          <p:nvSpPr>
            <p:cNvPr id="12" name="object 13"/>
            <p:cNvSpPr/>
            <p:nvPr/>
          </p:nvSpPr>
          <p:spPr>
            <a:xfrm>
              <a:off x="4526275" y="1252865"/>
              <a:ext cx="45719" cy="2068005"/>
            </a:xfrm>
            <a:custGeom>
              <a:avLst/>
              <a:gdLst/>
              <a:ahLst/>
              <a:cxnLst/>
              <a:rect l="l" t="t" r="r" b="b"/>
              <a:pathLst>
                <a:path w="76200" h="1082039">
                  <a:moveTo>
                    <a:pt x="24875" y="73226"/>
                  </a:moveTo>
                  <a:lnTo>
                    <a:pt x="24752" y="1081875"/>
                  </a:lnTo>
                  <a:lnTo>
                    <a:pt x="50152" y="1081875"/>
                  </a:lnTo>
                  <a:lnTo>
                    <a:pt x="50275" y="75097"/>
                  </a:lnTo>
                  <a:lnTo>
                    <a:pt x="29192" y="75097"/>
                  </a:lnTo>
                  <a:lnTo>
                    <a:pt x="24875" y="73226"/>
                  </a:lnTo>
                  <a:close/>
                </a:path>
                <a:path w="76200" h="1082039">
                  <a:moveTo>
                    <a:pt x="50279" y="37935"/>
                  </a:moveTo>
                  <a:lnTo>
                    <a:pt x="24879" y="37935"/>
                  </a:lnTo>
                  <a:lnTo>
                    <a:pt x="24875" y="73226"/>
                  </a:lnTo>
                  <a:lnTo>
                    <a:pt x="29192" y="75097"/>
                  </a:lnTo>
                  <a:lnTo>
                    <a:pt x="45961" y="73455"/>
                  </a:lnTo>
                  <a:lnTo>
                    <a:pt x="50275" y="71640"/>
                  </a:lnTo>
                  <a:lnTo>
                    <a:pt x="50279" y="37935"/>
                  </a:lnTo>
                  <a:close/>
                </a:path>
                <a:path w="76200" h="1082039">
                  <a:moveTo>
                    <a:pt x="50275" y="71640"/>
                  </a:moveTo>
                  <a:lnTo>
                    <a:pt x="45961" y="73455"/>
                  </a:lnTo>
                  <a:lnTo>
                    <a:pt x="29192" y="75097"/>
                  </a:lnTo>
                  <a:lnTo>
                    <a:pt x="50275" y="75097"/>
                  </a:lnTo>
                  <a:lnTo>
                    <a:pt x="50275" y="71640"/>
                  </a:lnTo>
                  <a:close/>
                </a:path>
                <a:path w="76200" h="1082039">
                  <a:moveTo>
                    <a:pt x="41135" y="0"/>
                  </a:moveTo>
                  <a:lnTo>
                    <a:pt x="25798" y="2339"/>
                  </a:lnTo>
                  <a:lnTo>
                    <a:pt x="13405" y="8985"/>
                  </a:lnTo>
                  <a:lnTo>
                    <a:pt x="4592" y="19046"/>
                  </a:lnTo>
                  <a:lnTo>
                    <a:pt x="0" y="31632"/>
                  </a:lnTo>
                  <a:lnTo>
                    <a:pt x="1989" y="47869"/>
                  </a:lnTo>
                  <a:lnTo>
                    <a:pt x="8044" y="60763"/>
                  </a:lnTo>
                  <a:lnTo>
                    <a:pt x="17387" y="69980"/>
                  </a:lnTo>
                  <a:lnTo>
                    <a:pt x="24875" y="73226"/>
                  </a:lnTo>
                  <a:lnTo>
                    <a:pt x="24879" y="37935"/>
                  </a:lnTo>
                  <a:lnTo>
                    <a:pt x="75679" y="37935"/>
                  </a:lnTo>
                  <a:lnTo>
                    <a:pt x="72997" y="23875"/>
                  </a:lnTo>
                  <a:lnTo>
                    <a:pt x="65646" y="12187"/>
                  </a:lnTo>
                  <a:lnTo>
                    <a:pt x="54677" y="3889"/>
                  </a:lnTo>
                  <a:lnTo>
                    <a:pt x="41135" y="0"/>
                  </a:lnTo>
                  <a:close/>
                </a:path>
                <a:path w="76200" h="1082039">
                  <a:moveTo>
                    <a:pt x="75679" y="37935"/>
                  </a:moveTo>
                  <a:lnTo>
                    <a:pt x="50279" y="37935"/>
                  </a:lnTo>
                  <a:lnTo>
                    <a:pt x="50275" y="71640"/>
                  </a:lnTo>
                  <a:lnTo>
                    <a:pt x="59256" y="67861"/>
                  </a:lnTo>
                  <a:lnTo>
                    <a:pt x="68803" y="59078"/>
                  </a:lnTo>
                  <a:lnTo>
                    <a:pt x="74335" y="47846"/>
                  </a:lnTo>
                  <a:lnTo>
                    <a:pt x="75679" y="3793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128905" indent="-128905">
                <a:buFont typeface="Wingdings" panose="05000000000000000000" pitchFamily="2" charset="2"/>
                <a:buChar char="n"/>
              </a:pPr>
              <a:endParaRPr sz="82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object 25"/>
            <p:cNvSpPr txBox="1"/>
            <p:nvPr/>
          </p:nvSpPr>
          <p:spPr>
            <a:xfrm>
              <a:off x="4659610" y="1058370"/>
              <a:ext cx="3563926" cy="219299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C34120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创立美国销售子公司、香港子公司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C34120"/>
                </a:buClr>
                <a:buFont typeface="Wingdings" panose="05000000000000000000" pitchFamily="2" charset="2"/>
                <a:buChar char="n"/>
              </a:pP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在激光雷达领域取得重大突破，成为国际主流激光雷达企业的供应商</a:t>
              </a:r>
              <a:endPara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C34120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成为工业激光龙头企业的重要供应商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C34120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首家研发出用于生物医疗领域固态光传感器，打破国外垄断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C34120"/>
                </a:buClr>
                <a:buFont typeface="Wingdings" panose="05000000000000000000" pitchFamily="2" charset="2"/>
                <a:buChar char="n"/>
              </a:pPr>
              <a:r>
                <a:rPr lang="zh-CN" altLang="en-US" sz="9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公司销售额</a:t>
              </a:r>
              <a:r>
                <a:rPr lang="en-US" altLang="zh-CN" sz="12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1.45</a:t>
              </a:r>
              <a:r>
                <a:rPr lang="zh-CN" altLang="en-US" sz="12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亿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27"/>
          <p:cNvSpPr txBox="1"/>
          <p:nvPr/>
        </p:nvSpPr>
        <p:spPr>
          <a:xfrm>
            <a:off x="5130736" y="3497459"/>
            <a:ext cx="3126296" cy="1729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成为激光切割巨头的供应商</a:t>
            </a:r>
            <a:endParaRPr lang="en-US" altLang="zh-CN" sz="900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研发出用于激光雷达的</a:t>
            </a:r>
            <a:r>
              <a:rPr lang="en-US" altLang="zh-CN" sz="9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1.5um</a:t>
            </a:r>
            <a:r>
              <a:rPr lang="zh-CN" altLang="en-US" sz="900" b="1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激光光源，并开始交货</a:t>
            </a:r>
            <a:endParaRPr lang="en-US" altLang="zh-CN" sz="900" b="1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推出</a:t>
            </a:r>
            <a:r>
              <a:rPr lang="en-US" altLang="zh-CN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500W</a:t>
            </a: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光纤隔离器</a:t>
            </a:r>
            <a:endParaRPr lang="en-US" altLang="zh-CN" sz="900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国内首家研发出快轴准直器（</a:t>
            </a:r>
            <a:r>
              <a:rPr lang="en-US" altLang="zh-CN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FAC</a:t>
            </a: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）产品，打破国外垄断</a:t>
            </a:r>
            <a:endParaRPr lang="en-US" altLang="zh-CN" sz="900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成功开发用于万瓦级激光加工头的非球面透镜</a:t>
            </a:r>
            <a:endParaRPr lang="en-US" altLang="zh-CN" sz="900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r>
              <a:rPr lang="zh-CN" altLang="en-US" sz="9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公司销售额</a:t>
            </a:r>
            <a:r>
              <a:rPr lang="en-US" altLang="zh-CN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个亿</a:t>
            </a:r>
            <a:endParaRPr lang="zh-CN" altLang="en-US" sz="1200" spc="-19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80975" marR="3810" indent="-171450" algn="just">
              <a:lnSpc>
                <a:spcPct val="150000"/>
              </a:lnSpc>
              <a:spcBef>
                <a:spcPts val="275"/>
              </a:spcBef>
              <a:buClr>
                <a:srgbClr val="22659A"/>
              </a:buClr>
              <a:buFont typeface="Wingdings" panose="05000000000000000000" pitchFamily="2" charset="2"/>
              <a:buChar char="n"/>
            </a:pPr>
            <a:endParaRPr lang="en-US" altLang="zh-CN" sz="900" spc="-1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object 12"/>
          <p:cNvSpPr/>
          <p:nvPr/>
        </p:nvSpPr>
        <p:spPr>
          <a:xfrm flipH="1">
            <a:off x="1984657" y="3448514"/>
            <a:ext cx="46022" cy="1285420"/>
          </a:xfrm>
          <a:custGeom>
            <a:avLst/>
            <a:gdLst/>
            <a:ahLst/>
            <a:cxnLst/>
            <a:rect l="l" t="t" r="r" b="b"/>
            <a:pathLst>
              <a:path w="76200" h="1118234">
                <a:moveTo>
                  <a:pt x="24874" y="1044789"/>
                </a:moveTo>
                <a:lnTo>
                  <a:pt x="17433" y="1048025"/>
                </a:lnTo>
                <a:lnTo>
                  <a:pt x="8078" y="1057250"/>
                </a:lnTo>
                <a:lnTo>
                  <a:pt x="1988" y="1070166"/>
                </a:lnTo>
                <a:lnTo>
                  <a:pt x="0" y="1086366"/>
                </a:lnTo>
                <a:lnTo>
                  <a:pt x="4620" y="1098939"/>
                </a:lnTo>
                <a:lnTo>
                  <a:pt x="13459" y="1109000"/>
                </a:lnTo>
                <a:lnTo>
                  <a:pt x="25856" y="1115651"/>
                </a:lnTo>
                <a:lnTo>
                  <a:pt x="41148" y="1117993"/>
                </a:lnTo>
                <a:lnTo>
                  <a:pt x="54726" y="1114097"/>
                </a:lnTo>
                <a:lnTo>
                  <a:pt x="65685" y="1105791"/>
                </a:lnTo>
                <a:lnTo>
                  <a:pt x="73007" y="1094103"/>
                </a:lnTo>
                <a:lnTo>
                  <a:pt x="75674" y="1080058"/>
                </a:lnTo>
                <a:lnTo>
                  <a:pt x="24874" y="1080058"/>
                </a:lnTo>
                <a:lnTo>
                  <a:pt x="24874" y="1044789"/>
                </a:lnTo>
                <a:close/>
              </a:path>
              <a:path w="76200" h="1118234">
                <a:moveTo>
                  <a:pt x="29219" y="1042900"/>
                </a:moveTo>
                <a:lnTo>
                  <a:pt x="24874" y="1044789"/>
                </a:lnTo>
                <a:lnTo>
                  <a:pt x="24874" y="1080058"/>
                </a:lnTo>
                <a:lnTo>
                  <a:pt x="50274" y="1080058"/>
                </a:lnTo>
                <a:lnTo>
                  <a:pt x="50274" y="1046336"/>
                </a:lnTo>
                <a:lnTo>
                  <a:pt x="46027" y="1044545"/>
                </a:lnTo>
                <a:lnTo>
                  <a:pt x="29219" y="1042900"/>
                </a:lnTo>
                <a:close/>
              </a:path>
              <a:path w="76200" h="1118234">
                <a:moveTo>
                  <a:pt x="50274" y="1046336"/>
                </a:moveTo>
                <a:lnTo>
                  <a:pt x="50274" y="1080058"/>
                </a:lnTo>
                <a:lnTo>
                  <a:pt x="75674" y="1080058"/>
                </a:lnTo>
                <a:lnTo>
                  <a:pt x="74340" y="1070155"/>
                </a:lnTo>
                <a:lnTo>
                  <a:pt x="68840" y="1058944"/>
                </a:lnTo>
                <a:lnTo>
                  <a:pt x="59319" y="1050150"/>
                </a:lnTo>
                <a:lnTo>
                  <a:pt x="50274" y="1046336"/>
                </a:lnTo>
                <a:close/>
              </a:path>
              <a:path w="76200" h="1118234">
                <a:moveTo>
                  <a:pt x="50274" y="1042900"/>
                </a:moveTo>
                <a:lnTo>
                  <a:pt x="29219" y="1042900"/>
                </a:lnTo>
                <a:lnTo>
                  <a:pt x="46027" y="1044545"/>
                </a:lnTo>
                <a:lnTo>
                  <a:pt x="50274" y="1046336"/>
                </a:lnTo>
                <a:lnTo>
                  <a:pt x="50274" y="1042900"/>
                </a:lnTo>
                <a:close/>
              </a:path>
              <a:path w="76200" h="1118234">
                <a:moveTo>
                  <a:pt x="50274" y="0"/>
                </a:moveTo>
                <a:lnTo>
                  <a:pt x="24874" y="0"/>
                </a:lnTo>
                <a:lnTo>
                  <a:pt x="24874" y="1044789"/>
                </a:lnTo>
                <a:lnTo>
                  <a:pt x="29219" y="1042900"/>
                </a:lnTo>
                <a:lnTo>
                  <a:pt x="50274" y="1042900"/>
                </a:lnTo>
                <a:lnTo>
                  <a:pt x="50274" y="0"/>
                </a:lnTo>
                <a:close/>
              </a:path>
            </a:pathLst>
          </a:custGeom>
          <a:solidFill>
            <a:srgbClr val="499E3F"/>
          </a:solidFill>
        </p:spPr>
        <p:txBody>
          <a:bodyPr wrap="square" lIns="0" tIns="0" rIns="0" bIns="0" rtlCol="0"/>
          <a:lstStyle/>
          <a:p>
            <a:endParaRPr sz="82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object 12"/>
          <p:cNvSpPr/>
          <p:nvPr/>
        </p:nvSpPr>
        <p:spPr>
          <a:xfrm flipH="1">
            <a:off x="5036152" y="3448514"/>
            <a:ext cx="46022" cy="1915508"/>
          </a:xfrm>
          <a:custGeom>
            <a:avLst/>
            <a:gdLst/>
            <a:ahLst/>
            <a:cxnLst/>
            <a:rect l="l" t="t" r="r" b="b"/>
            <a:pathLst>
              <a:path w="76200" h="1118234">
                <a:moveTo>
                  <a:pt x="24874" y="1044789"/>
                </a:moveTo>
                <a:lnTo>
                  <a:pt x="17433" y="1048025"/>
                </a:lnTo>
                <a:lnTo>
                  <a:pt x="8078" y="1057250"/>
                </a:lnTo>
                <a:lnTo>
                  <a:pt x="1988" y="1070166"/>
                </a:lnTo>
                <a:lnTo>
                  <a:pt x="0" y="1086366"/>
                </a:lnTo>
                <a:lnTo>
                  <a:pt x="4620" y="1098939"/>
                </a:lnTo>
                <a:lnTo>
                  <a:pt x="13459" y="1109000"/>
                </a:lnTo>
                <a:lnTo>
                  <a:pt x="25856" y="1115651"/>
                </a:lnTo>
                <a:lnTo>
                  <a:pt x="41148" y="1117993"/>
                </a:lnTo>
                <a:lnTo>
                  <a:pt x="54726" y="1114097"/>
                </a:lnTo>
                <a:lnTo>
                  <a:pt x="65685" y="1105791"/>
                </a:lnTo>
                <a:lnTo>
                  <a:pt x="73007" y="1094103"/>
                </a:lnTo>
                <a:lnTo>
                  <a:pt x="75674" y="1080058"/>
                </a:lnTo>
                <a:lnTo>
                  <a:pt x="24874" y="1080058"/>
                </a:lnTo>
                <a:lnTo>
                  <a:pt x="24874" y="1044789"/>
                </a:lnTo>
                <a:close/>
              </a:path>
              <a:path w="76200" h="1118234">
                <a:moveTo>
                  <a:pt x="29219" y="1042900"/>
                </a:moveTo>
                <a:lnTo>
                  <a:pt x="24874" y="1044789"/>
                </a:lnTo>
                <a:lnTo>
                  <a:pt x="24874" y="1080058"/>
                </a:lnTo>
                <a:lnTo>
                  <a:pt x="50274" y="1080058"/>
                </a:lnTo>
                <a:lnTo>
                  <a:pt x="50274" y="1046336"/>
                </a:lnTo>
                <a:lnTo>
                  <a:pt x="46027" y="1044545"/>
                </a:lnTo>
                <a:lnTo>
                  <a:pt x="29219" y="1042900"/>
                </a:lnTo>
                <a:close/>
              </a:path>
              <a:path w="76200" h="1118234">
                <a:moveTo>
                  <a:pt x="50274" y="1046336"/>
                </a:moveTo>
                <a:lnTo>
                  <a:pt x="50274" y="1080058"/>
                </a:lnTo>
                <a:lnTo>
                  <a:pt x="75674" y="1080058"/>
                </a:lnTo>
                <a:lnTo>
                  <a:pt x="74340" y="1070155"/>
                </a:lnTo>
                <a:lnTo>
                  <a:pt x="68840" y="1058944"/>
                </a:lnTo>
                <a:lnTo>
                  <a:pt x="59319" y="1050150"/>
                </a:lnTo>
                <a:lnTo>
                  <a:pt x="50274" y="1046336"/>
                </a:lnTo>
                <a:close/>
              </a:path>
              <a:path w="76200" h="1118234">
                <a:moveTo>
                  <a:pt x="50274" y="1042900"/>
                </a:moveTo>
                <a:lnTo>
                  <a:pt x="29219" y="1042900"/>
                </a:lnTo>
                <a:lnTo>
                  <a:pt x="46027" y="1044545"/>
                </a:lnTo>
                <a:lnTo>
                  <a:pt x="50274" y="1046336"/>
                </a:lnTo>
                <a:lnTo>
                  <a:pt x="50274" y="1042900"/>
                </a:lnTo>
                <a:close/>
              </a:path>
              <a:path w="76200" h="1118234">
                <a:moveTo>
                  <a:pt x="50274" y="0"/>
                </a:moveTo>
                <a:lnTo>
                  <a:pt x="24874" y="0"/>
                </a:lnTo>
                <a:lnTo>
                  <a:pt x="24874" y="1044789"/>
                </a:lnTo>
                <a:lnTo>
                  <a:pt x="29219" y="1042900"/>
                </a:lnTo>
                <a:lnTo>
                  <a:pt x="50274" y="1042900"/>
                </a:lnTo>
                <a:lnTo>
                  <a:pt x="50274" y="0"/>
                </a:lnTo>
                <a:close/>
              </a:path>
            </a:pathLst>
          </a:custGeom>
          <a:solidFill>
            <a:srgbClr val="22659A"/>
          </a:solidFill>
        </p:spPr>
        <p:txBody>
          <a:bodyPr wrap="square" lIns="0" tIns="0" rIns="0" bIns="0" rtlCol="0"/>
          <a:lstStyle/>
          <a:p>
            <a:endParaRPr sz="82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object 20"/>
          <p:cNvSpPr/>
          <p:nvPr/>
        </p:nvSpPr>
        <p:spPr>
          <a:xfrm>
            <a:off x="5568178" y="3108412"/>
            <a:ext cx="1250348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753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753" y="228600"/>
                </a:lnTo>
                <a:lnTo>
                  <a:pt x="1440053" y="114300"/>
                </a:lnTo>
                <a:lnTo>
                  <a:pt x="1325753" y="0"/>
                </a:lnTo>
                <a:close/>
              </a:path>
            </a:pathLst>
          </a:custGeom>
          <a:solidFill>
            <a:srgbClr val="499E3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69" y="3946427"/>
            <a:ext cx="839265" cy="7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Bild 43029" descr="展会店招3000X1000M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8" y="3927381"/>
            <a:ext cx="944951" cy="7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科思捷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8" y="3625649"/>
            <a:ext cx="1560548" cy="24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A picture containing drawing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63" y="2357464"/>
            <a:ext cx="782936" cy="739918"/>
          </a:xfrm>
          <a:prstGeom prst="rect">
            <a:avLst/>
          </a:prstGeom>
        </p:spPr>
      </p:pic>
      <p:sp>
        <p:nvSpPr>
          <p:cNvPr id="22" name="object 20"/>
          <p:cNvSpPr/>
          <p:nvPr/>
        </p:nvSpPr>
        <p:spPr>
          <a:xfrm>
            <a:off x="6759913" y="3102032"/>
            <a:ext cx="1167966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753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753" y="228600"/>
                </a:lnTo>
                <a:lnTo>
                  <a:pt x="1440053" y="114300"/>
                </a:lnTo>
                <a:lnTo>
                  <a:pt x="132575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21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object 20"/>
          <p:cNvSpPr/>
          <p:nvPr/>
        </p:nvSpPr>
        <p:spPr>
          <a:xfrm>
            <a:off x="7847225" y="3097382"/>
            <a:ext cx="1220902" cy="324785"/>
          </a:xfrm>
          <a:custGeom>
            <a:avLst/>
            <a:gdLst/>
            <a:ahLst/>
            <a:cxnLst/>
            <a:rect l="l" t="t" r="r" b="b"/>
            <a:pathLst>
              <a:path w="1440179" h="228600">
                <a:moveTo>
                  <a:pt x="1325753" y="0"/>
                </a:moveTo>
                <a:lnTo>
                  <a:pt x="0" y="0"/>
                </a:lnTo>
                <a:lnTo>
                  <a:pt x="114300" y="114300"/>
                </a:lnTo>
                <a:lnTo>
                  <a:pt x="0" y="228600"/>
                </a:lnTo>
                <a:lnTo>
                  <a:pt x="1325753" y="228600"/>
                </a:lnTo>
                <a:lnTo>
                  <a:pt x="1440053" y="114300"/>
                </a:lnTo>
                <a:lnTo>
                  <a:pt x="1325753" y="0"/>
                </a:lnTo>
                <a:close/>
              </a:path>
            </a:pathLst>
          </a:custGeom>
          <a:solidFill>
            <a:srgbClr val="499E3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22</a:t>
            </a:r>
            <a:r>
              <a: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年至今 </a:t>
            </a:r>
            <a:endParaRPr sz="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857742" y="1510577"/>
            <a:ext cx="2210387" cy="1691360"/>
            <a:chOff x="4968967" y="962953"/>
            <a:chExt cx="2581393" cy="2481303"/>
          </a:xfrm>
          <a:solidFill>
            <a:srgbClr val="C34120"/>
          </a:solidFill>
        </p:grpSpPr>
        <p:sp>
          <p:nvSpPr>
            <p:cNvPr id="25" name="object 13"/>
            <p:cNvSpPr/>
            <p:nvPr/>
          </p:nvSpPr>
          <p:spPr>
            <a:xfrm>
              <a:off x="4968967" y="1054130"/>
              <a:ext cx="40045" cy="2275393"/>
            </a:xfrm>
            <a:custGeom>
              <a:avLst/>
              <a:gdLst/>
              <a:ahLst/>
              <a:cxnLst/>
              <a:rect l="l" t="t" r="r" b="b"/>
              <a:pathLst>
                <a:path w="76200" h="1082039">
                  <a:moveTo>
                    <a:pt x="24875" y="73226"/>
                  </a:moveTo>
                  <a:lnTo>
                    <a:pt x="24752" y="1081875"/>
                  </a:lnTo>
                  <a:lnTo>
                    <a:pt x="50152" y="1081875"/>
                  </a:lnTo>
                  <a:lnTo>
                    <a:pt x="50275" y="75097"/>
                  </a:lnTo>
                  <a:lnTo>
                    <a:pt x="29192" y="75097"/>
                  </a:lnTo>
                  <a:lnTo>
                    <a:pt x="24875" y="73226"/>
                  </a:lnTo>
                  <a:close/>
                </a:path>
                <a:path w="76200" h="1082039">
                  <a:moveTo>
                    <a:pt x="50279" y="37935"/>
                  </a:moveTo>
                  <a:lnTo>
                    <a:pt x="24879" y="37935"/>
                  </a:lnTo>
                  <a:lnTo>
                    <a:pt x="24875" y="73226"/>
                  </a:lnTo>
                  <a:lnTo>
                    <a:pt x="29192" y="75097"/>
                  </a:lnTo>
                  <a:lnTo>
                    <a:pt x="45961" y="73455"/>
                  </a:lnTo>
                  <a:lnTo>
                    <a:pt x="50275" y="71640"/>
                  </a:lnTo>
                  <a:lnTo>
                    <a:pt x="50279" y="37935"/>
                  </a:lnTo>
                  <a:close/>
                </a:path>
                <a:path w="76200" h="1082039">
                  <a:moveTo>
                    <a:pt x="50275" y="71640"/>
                  </a:moveTo>
                  <a:lnTo>
                    <a:pt x="45961" y="73455"/>
                  </a:lnTo>
                  <a:lnTo>
                    <a:pt x="29192" y="75097"/>
                  </a:lnTo>
                  <a:lnTo>
                    <a:pt x="50275" y="75097"/>
                  </a:lnTo>
                  <a:lnTo>
                    <a:pt x="50275" y="71640"/>
                  </a:lnTo>
                  <a:close/>
                </a:path>
                <a:path w="76200" h="1082039">
                  <a:moveTo>
                    <a:pt x="41135" y="0"/>
                  </a:moveTo>
                  <a:lnTo>
                    <a:pt x="25798" y="2339"/>
                  </a:lnTo>
                  <a:lnTo>
                    <a:pt x="13405" y="8985"/>
                  </a:lnTo>
                  <a:lnTo>
                    <a:pt x="4592" y="19046"/>
                  </a:lnTo>
                  <a:lnTo>
                    <a:pt x="0" y="31632"/>
                  </a:lnTo>
                  <a:lnTo>
                    <a:pt x="1989" y="47869"/>
                  </a:lnTo>
                  <a:lnTo>
                    <a:pt x="8044" y="60763"/>
                  </a:lnTo>
                  <a:lnTo>
                    <a:pt x="17387" y="69980"/>
                  </a:lnTo>
                  <a:lnTo>
                    <a:pt x="24875" y="73226"/>
                  </a:lnTo>
                  <a:lnTo>
                    <a:pt x="24879" y="37935"/>
                  </a:lnTo>
                  <a:lnTo>
                    <a:pt x="75679" y="37935"/>
                  </a:lnTo>
                  <a:lnTo>
                    <a:pt x="72997" y="23875"/>
                  </a:lnTo>
                  <a:lnTo>
                    <a:pt x="65646" y="12187"/>
                  </a:lnTo>
                  <a:lnTo>
                    <a:pt x="54677" y="3889"/>
                  </a:lnTo>
                  <a:lnTo>
                    <a:pt x="41135" y="0"/>
                  </a:lnTo>
                  <a:close/>
                </a:path>
                <a:path w="76200" h="1082039">
                  <a:moveTo>
                    <a:pt x="75679" y="37935"/>
                  </a:moveTo>
                  <a:lnTo>
                    <a:pt x="50279" y="37935"/>
                  </a:lnTo>
                  <a:lnTo>
                    <a:pt x="50275" y="71640"/>
                  </a:lnTo>
                  <a:lnTo>
                    <a:pt x="59256" y="67861"/>
                  </a:lnTo>
                  <a:lnTo>
                    <a:pt x="68803" y="59078"/>
                  </a:lnTo>
                  <a:lnTo>
                    <a:pt x="74335" y="47846"/>
                  </a:lnTo>
                  <a:lnTo>
                    <a:pt x="75679" y="37935"/>
                  </a:lnTo>
                  <a:close/>
                </a:path>
              </a:pathLst>
            </a:custGeom>
            <a:solidFill>
              <a:srgbClr val="499E3F"/>
            </a:solidFill>
          </p:spPr>
          <p:txBody>
            <a:bodyPr wrap="square" lIns="0" tIns="0" rIns="0" bIns="0" rtlCol="0"/>
            <a:lstStyle/>
            <a:p>
              <a:pPr marL="128905" indent="-128905">
                <a:buFont typeface="Wingdings" panose="05000000000000000000" pitchFamily="2" charset="2"/>
                <a:buChar char="n"/>
              </a:pPr>
              <a:endParaRPr sz="82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object 25"/>
            <p:cNvSpPr txBox="1"/>
            <p:nvPr/>
          </p:nvSpPr>
          <p:spPr>
            <a:xfrm>
              <a:off x="5075622" y="962953"/>
              <a:ext cx="2474738" cy="248130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通过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IATF16949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车规认证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1.5um Mini</a:t>
              </a:r>
              <a:r>
                <a:rPr lang="zh-CN" altLang="en-US" sz="9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光纤激光器国际领先</a:t>
              </a:r>
              <a:endPara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超小型光隔离器、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1.5um/300uJ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被动调</a:t>
              </a:r>
              <a:r>
                <a:rPr lang="en-US" altLang="zh-CN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Q</a:t>
              </a: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激光器推向市场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万瓦级激光头非球面透镜开始批量生产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r>
                <a:rPr lang="zh-CN" altLang="en-US" sz="9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公司销售额</a:t>
              </a:r>
              <a:r>
                <a:rPr lang="en-US" altLang="zh-CN" sz="12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3.6</a:t>
              </a:r>
              <a:r>
                <a:rPr lang="zh-CN" altLang="en-US" sz="1200" spc="-19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亿</a:t>
              </a:r>
              <a:endPara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38430" indent="-128905">
                <a:lnSpc>
                  <a:spcPct val="150000"/>
                </a:lnSpc>
                <a:spcBef>
                  <a:spcPts val="260"/>
                </a:spcBef>
                <a:buClr>
                  <a:srgbClr val="499E3F"/>
                </a:buClr>
                <a:buFont typeface="Wingdings" panose="05000000000000000000" pitchFamily="2" charset="2"/>
                <a:buChar char="n"/>
              </a:pP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49006" y="775791"/>
            <a:ext cx="752357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缘起 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光通讯、激光器行业的深耕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775791"/>
            <a:ext cx="149006" cy="48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76" y="543422"/>
            <a:ext cx="4927013" cy="23519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管理层团队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FD3-4AF4-41C4-AD4A-3EB90674A247}" type="slidenum">
              <a:rPr lang="en-US" smtClean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grpSp>
        <p:nvGrpSpPr>
          <p:cNvPr id="6" name="组合 3"/>
          <p:cNvGrpSpPr/>
          <p:nvPr/>
        </p:nvGrpSpPr>
        <p:grpSpPr>
          <a:xfrm>
            <a:off x="1168602" y="838481"/>
            <a:ext cx="7136872" cy="1731524"/>
            <a:chOff x="985403" y="1052513"/>
            <a:chExt cx="10460981" cy="3597101"/>
          </a:xfrm>
        </p:grpSpPr>
        <p:pic>
          <p:nvPicPr>
            <p:cNvPr id="7" name="Picture 73" descr="casix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4" y="3890789"/>
              <a:ext cx="1357313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4" descr="logo_jdsu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" t="16374" r="50000" b="16374"/>
            <a:stretch>
              <a:fillRect/>
            </a:stretch>
          </p:blipFill>
          <p:spPr bwMode="auto">
            <a:xfrm>
              <a:off x="7511459" y="3208280"/>
              <a:ext cx="1508125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8"/>
            <p:cNvSpPr>
              <a:spLocks noChangeArrowheads="1"/>
            </p:cNvSpPr>
            <p:nvPr/>
          </p:nvSpPr>
          <p:spPr bwMode="auto">
            <a:xfrm>
              <a:off x="985403" y="3268336"/>
              <a:ext cx="1419226" cy="1084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1652" rIns="3165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50" b="1" u="sng" dirty="0">
                  <a:solidFill>
                    <a:srgbClr val="00B0F0"/>
                  </a:solidFill>
                  <a:ea typeface="华文楷体" panose="02010600040101010101" pitchFamily="2" charset="-122"/>
                  <a:cs typeface="Arial" panose="020B0604020202020204" pitchFamily="34" charset="0"/>
                </a:rPr>
                <a:t>凌吉武</a:t>
              </a:r>
              <a:endParaRPr lang="en-US" altLang="zh-CN" sz="105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900" b="1" dirty="0">
                  <a:ea typeface="华文楷体" panose="02010600040101010101" pitchFamily="2" charset="-122"/>
                  <a:cs typeface="Arial" panose="020B0604020202020204" pitchFamily="34" charset="0"/>
                </a:rPr>
                <a:t>董事长、</a:t>
              </a:r>
              <a:r>
                <a:rPr lang="en-US" altLang="zh-CN" sz="900" b="1" dirty="0">
                  <a:ea typeface="华文楷体" panose="02010600040101010101" pitchFamily="2" charset="-122"/>
                  <a:cs typeface="Arial" panose="020B0604020202020204" pitchFamily="34" charset="0"/>
                </a:rPr>
                <a:t>CEO</a:t>
              </a:r>
              <a:endParaRPr lang="en-US" altLang="zh-CN" sz="900" b="1" dirty="0">
                <a:ea typeface="华文楷体" panose="0201060004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9863" y="4003617"/>
              <a:ext cx="1952625" cy="58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0" y="3265429"/>
              <a:ext cx="933450" cy="466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598" y="3208280"/>
              <a:ext cx="2166937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107" y="1369620"/>
              <a:ext cx="1039816" cy="180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直接连接符 9"/>
            <p:cNvCxnSpPr/>
            <p:nvPr/>
          </p:nvCxnSpPr>
          <p:spPr>
            <a:xfrm>
              <a:off x="3059113" y="1174750"/>
              <a:ext cx="0" cy="341624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4"/>
            <p:cNvSpPr txBox="1">
              <a:spLocks noChangeArrowheads="1"/>
            </p:cNvSpPr>
            <p:nvPr/>
          </p:nvSpPr>
          <p:spPr bwMode="auto">
            <a:xfrm>
              <a:off x="3276601" y="1052513"/>
              <a:ext cx="8169783" cy="164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中国科学技术大学物理系学士</a:t>
              </a: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中国科学院物理研究所硕士</a:t>
              </a:r>
              <a:endPara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超过</a:t>
              </a:r>
              <a:r>
                <a:rPr lang="en-US" altLang="zh-CN" sz="10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30</a:t>
              </a:r>
              <a:r>
                <a:rPr lang="zh-CN" altLang="en-US" sz="105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年光电与光学行业经验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，曾担任福晶科技市场经理、华科光电总经理、创办高意科技并担任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CEO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、担任美国</a:t>
              </a: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II-VI</a:t>
              </a:r>
              <a:r>
                <a: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光电子总裁等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6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11" y="4175271"/>
            <a:ext cx="525363" cy="4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7" y="2556659"/>
            <a:ext cx="837222" cy="9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8"/>
          <p:cNvSpPr>
            <a:spLocks noChangeArrowheads="1"/>
          </p:cNvSpPr>
          <p:nvPr/>
        </p:nvSpPr>
        <p:spPr bwMode="auto">
          <a:xfrm>
            <a:off x="497114" y="3689618"/>
            <a:ext cx="834628" cy="5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林斌</a:t>
            </a:r>
            <a:endParaRPr lang="en-US" altLang="zh-CN" sz="1050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00" b="1" dirty="0">
                <a:ea typeface="华文楷体" panose="02010600040101010101" pitchFamily="2" charset="-122"/>
                <a:cs typeface="Arial" panose="020B0604020202020204" pitchFamily="34" charset="0"/>
              </a:rPr>
              <a:t>COO</a:t>
            </a:r>
            <a:endParaRPr lang="en-US" altLang="zh-CN" sz="90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7"/>
          <p:cNvCxnSpPr/>
          <p:nvPr/>
        </p:nvCxnSpPr>
        <p:spPr>
          <a:xfrm>
            <a:off x="1657350" y="2496953"/>
            <a:ext cx="0" cy="18679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3"/>
          <p:cNvSpPr txBox="1">
            <a:spLocks noChangeArrowheads="1"/>
          </p:cNvSpPr>
          <p:nvPr/>
        </p:nvSpPr>
        <p:spPr bwMode="auto">
          <a:xfrm>
            <a:off x="1799379" y="2508565"/>
            <a:ext cx="2726184" cy="17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中国科学院物质结构研究所凝聚态物理硕士、北京大学物理系学士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，曾担任福晶科技市场经理、华科光电销售经理、康顺通讯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COO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、高意科技副总裁、高意通讯总经理、美国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II-VI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光电子副总裁等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Picture 37" descr="suwtec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7" t="-20834" r="34744"/>
          <a:stretch>
            <a:fillRect/>
          </a:stretch>
        </p:blipFill>
        <p:spPr bwMode="auto">
          <a:xfrm>
            <a:off x="6322561" y="4235014"/>
            <a:ext cx="1028974" cy="3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78"/>
          <p:cNvSpPr>
            <a:spLocks noChangeArrowheads="1"/>
          </p:cNvSpPr>
          <p:nvPr/>
        </p:nvSpPr>
        <p:spPr bwMode="auto">
          <a:xfrm>
            <a:off x="4701572" y="3658128"/>
            <a:ext cx="834628" cy="5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张哨峰</a:t>
            </a:r>
            <a:endParaRPr lang="en-US" altLang="zh-CN" sz="1050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900" b="1" dirty="0">
                <a:ea typeface="华文楷体" panose="02010600040101010101" pitchFamily="2" charset="-122"/>
                <a:cs typeface="Arial" panose="020B0604020202020204" pitchFamily="34" charset="0"/>
              </a:rPr>
              <a:t>CTO</a:t>
            </a:r>
            <a:endParaRPr lang="en-US" altLang="zh-CN" sz="90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4" name="直接连接符 22"/>
          <p:cNvCxnSpPr/>
          <p:nvPr/>
        </p:nvCxnSpPr>
        <p:spPr>
          <a:xfrm>
            <a:off x="5614898" y="2543161"/>
            <a:ext cx="0" cy="186793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3"/>
          <p:cNvSpPr txBox="1">
            <a:spLocks noChangeArrowheads="1"/>
          </p:cNvSpPr>
          <p:nvPr/>
        </p:nvSpPr>
        <p:spPr bwMode="auto">
          <a:xfrm>
            <a:off x="5664759" y="2571253"/>
            <a:ext cx="3021875" cy="12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中国科学院上海光学精密机械研究所光学硕士、中国科学技术大学近代物理系学士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超过</a:t>
            </a: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，曾担任中科院上海光学精密机械研究所高级工程师、高意激光总经理等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75" y="4094299"/>
            <a:ext cx="1106873" cy="1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10" y="4374969"/>
            <a:ext cx="1026072" cy="2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3" descr="casix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0" y="4319628"/>
            <a:ext cx="824699" cy="33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0" y="4072300"/>
            <a:ext cx="567161" cy="2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5" y="4013327"/>
            <a:ext cx="1106873" cy="16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06" y="3991328"/>
            <a:ext cx="567161" cy="20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A person standing next to a person&#10;&#10;Description automatically generated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017" y="2571750"/>
            <a:ext cx="891964" cy="1100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93" y="207596"/>
            <a:ext cx="7886700" cy="99417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管理层团队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（续）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FD3-4AF4-41C4-AD4A-3EB90674A247}" type="slidenum">
              <a:rPr lang="en-US" smtClean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Proprietary and Confidential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4502" y="3994687"/>
            <a:ext cx="1325532" cy="253916"/>
          </a:xfrm>
          <a:prstGeom prst="rect">
            <a:avLst/>
          </a:prstGeom>
          <a:solidFill>
            <a:srgbClr val="ACEA4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5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05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年行业经验</a:t>
            </a:r>
            <a:endParaRPr lang="zh-CN" altLang="en-US" sz="105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465413" y="3994687"/>
            <a:ext cx="1236600" cy="253916"/>
          </a:xfrm>
          <a:prstGeom prst="rect">
            <a:avLst/>
          </a:prstGeom>
          <a:solidFill>
            <a:srgbClr val="CAECF5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国际化视野</a:t>
            </a:r>
            <a:endParaRPr lang="zh-CN" altLang="en-US" sz="105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44502" y="4426718"/>
            <a:ext cx="1325532" cy="253916"/>
          </a:xfrm>
          <a:prstGeom prst="rect">
            <a:avLst/>
          </a:prstGeom>
          <a:solidFill>
            <a:srgbClr val="F9E24B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成功创业经历</a:t>
            </a:r>
            <a:endParaRPr lang="zh-CN" altLang="en-US" sz="105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686050" y="4426718"/>
            <a:ext cx="1582438" cy="253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高度默契与信任</a:t>
            </a:r>
            <a:endParaRPr lang="zh-CN" altLang="en-US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50298" y="4106828"/>
            <a:ext cx="1268509" cy="4154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打造光电行业全球领军企业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等腰三角形 6"/>
          <p:cNvSpPr/>
          <p:nvPr/>
        </p:nvSpPr>
        <p:spPr bwMode="auto">
          <a:xfrm rot="5400000">
            <a:off x="5628766" y="4190193"/>
            <a:ext cx="709029" cy="318019"/>
          </a:xfrm>
          <a:prstGeom prst="triangle">
            <a:avLst>
              <a:gd name="adj" fmla="val 51444"/>
            </a:avLst>
          </a:prstGeom>
          <a:solidFill>
            <a:schemeClr val="bg1"/>
          </a:solidFill>
          <a:ln w="38100" cap="flat" cmpd="sng">
            <a:solidFill>
              <a:srgbClr val="FF0000"/>
            </a:solidFill>
            <a:round/>
          </a:ln>
        </p:spPr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465415" y="4426718"/>
            <a:ext cx="1237303" cy="253916"/>
          </a:xfrm>
          <a:prstGeom prst="rect">
            <a:avLst/>
          </a:prstGeom>
          <a:solidFill>
            <a:srgbClr val="FAD4C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5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行业资源丰富</a:t>
            </a:r>
            <a:endParaRPr lang="zh-CN" altLang="en-US" sz="105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96" y="1650708"/>
            <a:ext cx="630840" cy="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521709" y="1950581"/>
            <a:ext cx="83462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/>
            <a:r>
              <a:rPr lang="zh-CN" altLang="en-US" sz="900" b="1" u="sng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陈胜</a:t>
            </a:r>
            <a:endParaRPr lang="en-US" altLang="zh-CN" sz="675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750" b="1" dirty="0">
                <a:ea typeface="华文楷体" panose="02010600040101010101" pitchFamily="2" charset="-122"/>
                <a:cs typeface="Arial" panose="020B0604020202020204" pitchFamily="34" charset="0"/>
              </a:rPr>
              <a:t>销售副总裁</a:t>
            </a:r>
            <a:endParaRPr lang="en-US" altLang="zh-CN" sz="75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5" name="直接连接符 10"/>
          <p:cNvCxnSpPr/>
          <p:nvPr/>
        </p:nvCxnSpPr>
        <p:spPr>
          <a:xfrm>
            <a:off x="1603204" y="966258"/>
            <a:ext cx="0" cy="105851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4"/>
          <p:cNvSpPr txBox="1">
            <a:spLocks noChangeArrowheads="1"/>
          </p:cNvSpPr>
          <p:nvPr/>
        </p:nvSpPr>
        <p:spPr bwMode="auto">
          <a:xfrm>
            <a:off x="1684674" y="989595"/>
            <a:ext cx="23217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厦门大学化学工程学士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，曾担任华映光电工程师、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FCI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连接器生产经理、奥普达光电总经理、巴斯光电总经理等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4430025" y="1854642"/>
            <a:ext cx="83462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/>
            <a:r>
              <a:rPr lang="zh-CN" altLang="en-US" sz="90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高晓立</a:t>
            </a:r>
            <a:endParaRPr lang="en-US" altLang="zh-CN" sz="675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750" b="1" dirty="0">
                <a:ea typeface="华文楷体" panose="02010600040101010101" pitchFamily="2" charset="-122"/>
                <a:cs typeface="Arial" panose="020B0604020202020204" pitchFamily="34" charset="0"/>
              </a:rPr>
              <a:t>供应链副总裁</a:t>
            </a:r>
            <a:endParaRPr lang="en-US" altLang="zh-CN" sz="75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3"/>
          <p:cNvCxnSpPr/>
          <p:nvPr/>
        </p:nvCxnSpPr>
        <p:spPr>
          <a:xfrm>
            <a:off x="5460971" y="990910"/>
            <a:ext cx="0" cy="100921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3"/>
          <p:cNvSpPr txBox="1">
            <a:spLocks noChangeArrowheads="1"/>
          </p:cNvSpPr>
          <p:nvPr/>
        </p:nvSpPr>
        <p:spPr bwMode="auto">
          <a:xfrm>
            <a:off x="5460971" y="976624"/>
            <a:ext cx="2645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浙江大学光学仪器工程学硕士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超过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，曾担任福建光电总经理助理、高意光学部门经理、新三捷光电副总经理、科思捷光电总经理等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546408" y="3368159"/>
            <a:ext cx="83462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/>
            <a:r>
              <a:rPr lang="zh-CN" altLang="en-US" sz="90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余锋</a:t>
            </a:r>
            <a:endParaRPr lang="en-US" altLang="zh-CN" sz="675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750" b="1" dirty="0">
                <a:ea typeface="华文楷体" panose="02010600040101010101" pitchFamily="2" charset="-122"/>
                <a:cs typeface="Arial" panose="020B0604020202020204" pitchFamily="34" charset="0"/>
              </a:rPr>
              <a:t>总裁助理</a:t>
            </a:r>
            <a:endParaRPr lang="en-US" altLang="zh-CN" sz="75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接连接符 16"/>
          <p:cNvCxnSpPr/>
          <p:nvPr/>
        </p:nvCxnSpPr>
        <p:spPr>
          <a:xfrm>
            <a:off x="1603204" y="2273674"/>
            <a:ext cx="0" cy="120623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53"/>
          <p:cNvSpPr txBox="1">
            <a:spLocks noChangeArrowheads="1"/>
          </p:cNvSpPr>
          <p:nvPr/>
        </p:nvSpPr>
        <p:spPr bwMode="auto">
          <a:xfrm>
            <a:off x="1690564" y="2258767"/>
            <a:ext cx="232171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中国科学技术大学学士，华中科技大学电子与信息工程硕士，美国华盛顿大学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复旦大学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EMBA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，曾担任福晶科技行政职员、华科光电总经理、高意科技副总裁、高意光学总经理、美国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II-VI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公司副总裁等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Rectangle 78"/>
          <p:cNvSpPr>
            <a:spLocks noChangeArrowheads="1"/>
          </p:cNvSpPr>
          <p:nvPr/>
        </p:nvSpPr>
        <p:spPr bwMode="auto">
          <a:xfrm>
            <a:off x="4430026" y="3318573"/>
            <a:ext cx="834628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1652" rIns="31652">
            <a:spAutoFit/>
          </a:bodyPr>
          <a:lstStyle/>
          <a:p>
            <a:pPr algn="ctr"/>
            <a:r>
              <a:rPr lang="zh-CN" altLang="en-US" sz="900" b="1" u="sng" dirty="0">
                <a:solidFill>
                  <a:srgbClr val="00B0F0"/>
                </a:solidFill>
                <a:ea typeface="华文楷体" panose="02010600040101010101" pitchFamily="2" charset="-122"/>
                <a:cs typeface="Arial" panose="020B0604020202020204" pitchFamily="34" charset="0"/>
              </a:rPr>
              <a:t>蔡韶阳</a:t>
            </a:r>
            <a:endParaRPr lang="en-US" altLang="zh-CN" sz="675" b="1" u="sng" dirty="0"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750" b="1" dirty="0">
                <a:ea typeface="华文楷体" panose="02010600040101010101" pitchFamily="2" charset="-122"/>
                <a:cs typeface="Arial" panose="020B0604020202020204" pitchFamily="34" charset="0"/>
              </a:rPr>
              <a:t>首席镀膜专家</a:t>
            </a:r>
            <a:endParaRPr lang="en-US" altLang="zh-CN" sz="750" b="1" dirty="0"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4" name="直接连接符 19"/>
          <p:cNvCxnSpPr/>
          <p:nvPr/>
        </p:nvCxnSpPr>
        <p:spPr>
          <a:xfrm>
            <a:off x="5472760" y="2254623"/>
            <a:ext cx="0" cy="125849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62"/>
          <p:cNvSpPr txBox="1">
            <a:spLocks noChangeArrowheads="1"/>
          </p:cNvSpPr>
          <p:nvPr/>
        </p:nvSpPr>
        <p:spPr bwMode="auto">
          <a:xfrm>
            <a:off x="5649317" y="2298482"/>
            <a:ext cx="25040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复旦大学物理学士，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纽约州立大学物理硕士，哥伦比亚大学应用物理博士及博士后，马里兰大学等离子体研究所博士后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年光电与光学行业经验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，曾在美国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SAI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公司做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Research Scientist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、担任乐华光通讯总经理、飞莱特光电总经理等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3" y="976623"/>
            <a:ext cx="753372" cy="9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81" y="1758715"/>
            <a:ext cx="609113" cy="3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 43029" descr="展会店招3000X1000M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59" y="1704713"/>
            <a:ext cx="485861" cy="37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48" y="932205"/>
            <a:ext cx="736796" cy="9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8" y="2319722"/>
            <a:ext cx="695507" cy="9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3" descr="casix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00" y="3309841"/>
            <a:ext cx="451805" cy="2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4" descr="logo_jds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16374" r="50000" b="16374"/>
          <a:stretch>
            <a:fillRect/>
          </a:stretch>
        </p:blipFill>
        <p:spPr bwMode="auto">
          <a:xfrm>
            <a:off x="2640983" y="3363426"/>
            <a:ext cx="486740" cy="19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93" y="3391242"/>
            <a:ext cx="464615" cy="16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49" y="3367627"/>
            <a:ext cx="314153" cy="1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74" y="3391242"/>
            <a:ext cx="544711" cy="1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5" y="1796427"/>
            <a:ext cx="794243" cy="1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科思捷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4" y="1814240"/>
            <a:ext cx="781649" cy="1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88" y="3214416"/>
            <a:ext cx="395144" cy="3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14" y="2249099"/>
            <a:ext cx="771626" cy="103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2670961" y="3994687"/>
            <a:ext cx="1593527" cy="253916"/>
          </a:xfrm>
          <a:prstGeom prst="rect">
            <a:avLst/>
          </a:prstGeom>
          <a:solidFill>
            <a:srgbClr val="ACEAC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b="1">
                <a:solidFill>
                  <a:schemeClr val="bg1"/>
                </a:solidFill>
                <a:ea typeface="华文楷体" panose="02010600040101010101" pitchFamily="2" charset="-122"/>
                <a:cs typeface="Arial" panose="020B0604020202020204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全球顶级企业高管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23" y="175388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公司现有厂房及未来三年厂房计划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874423"/>
            <a:ext cx="2057400" cy="273844"/>
          </a:xfrm>
        </p:spPr>
        <p:txBody>
          <a:bodyPr/>
          <a:lstStyle/>
          <a:p>
            <a:fld id="{BBC2EFD3-4AF4-41C4-AD4A-3EB90674A247}" type="slidenum">
              <a:rPr lang="en-US" smtClean="0"/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874423"/>
            <a:ext cx="2057400" cy="273844"/>
          </a:xfrm>
        </p:spPr>
        <p:txBody>
          <a:bodyPr/>
          <a:lstStyle/>
          <a:p>
            <a:r>
              <a:rPr lang="en-US" dirty="0"/>
              <a:t>Proprietary and Confidential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1005635"/>
            <a:ext cx="1677339" cy="12822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4394" y="1005635"/>
            <a:ext cx="2238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现有：</a:t>
            </a:r>
            <a:endParaRPr lang="en-US" altLang="zh-CN" sz="1200" b="1" i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de-DE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15,000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（福州） ㎡</a:t>
            </a:r>
            <a:r>
              <a:rPr lang="de-DE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+ 7000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（深圳）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+7000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公司销售额</a:t>
            </a:r>
            <a:r>
              <a:rPr lang="en-US" altLang="zh-CN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6000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多万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㎡（高新区佳华厂区）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14000</a:t>
            </a:r>
            <a:r>
              <a:rPr lang="zh-CN" altLang="en-US" sz="1200" spc="-19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㎡（高新区佳华厂区计划中）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类型：租赁</a:t>
            </a:r>
            <a:endParaRPr lang="de-DE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de-DE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2644199"/>
            <a:ext cx="1677338" cy="206586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74394" y="2795222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高新区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号楼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4-5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面积：约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交付时间：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月份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获得方式：购买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用途：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层用于研发、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层用于办公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85" y="1005635"/>
            <a:ext cx="1950653" cy="12822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54" y="2958514"/>
            <a:ext cx="1932272" cy="14773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7950" y="1005394"/>
            <a:ext cx="2513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年中：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高新区创新园三期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楼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面积：两栋大楼合计约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预计交付时间：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年初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获得方式：先租后买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用途：用于研发、生产、办公等等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进展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高新区已经批复海创获取该厂房的方案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9895" y="2794155"/>
            <a:ext cx="2296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年底：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高新区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亩土地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面积：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亩土地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预计交付时间：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获得方式：购买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用途：容积率按照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，可以建设约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万平米厂房，用于研发、生产、办公等等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进展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高新区已经批复海创获取土地的方案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4" y="652462"/>
            <a:ext cx="4843462" cy="404813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公司知识产权及荣誉</a:t>
            </a:r>
            <a:endParaRPr 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EFD3-4AF4-41C4-AD4A-3EB90674A247}" type="slidenum">
              <a:rPr lang="en-US" smtClean="0"/>
            </a:fld>
            <a:endParaRPr lang="en-US" dirty="0"/>
          </a:p>
        </p:txBody>
      </p:sp>
      <p:sp>
        <p:nvSpPr>
          <p:cNvPr id="7" name="TextBox 15"/>
          <p:cNvSpPr txBox="1"/>
          <p:nvPr/>
        </p:nvSpPr>
        <p:spPr>
          <a:xfrm>
            <a:off x="234447" y="1110088"/>
            <a:ext cx="7487947" cy="403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7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知识产权：</a:t>
            </a:r>
            <a:r>
              <a:rPr lang="en-US" altLang="zh-CN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项授权专利、</a:t>
            </a:r>
            <a:r>
              <a:rPr lang="en-US" altLang="zh-CN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项发明专利， </a:t>
            </a:r>
            <a:r>
              <a:rPr lang="en-US" altLang="zh-CN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87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项软件著作权</a:t>
            </a:r>
            <a:endParaRPr lang="en-US" altLang="zh-CN" sz="187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7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主要荣誉：</a:t>
            </a:r>
            <a:endParaRPr lang="en-US" altLang="zh-CN" sz="1875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国家高新技术企业 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福建省高新技术企业 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福建省科技小巨人领军企业</a:t>
            </a:r>
            <a:endParaRPr lang="en-US" altLang="zh-CN" sz="1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第八届中国智能交通建设推荐品牌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中国汽车主动安全设备十大品牌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中国智能网联汽车行业优秀产品供应商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新基建产业独角兽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TOP100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Laser Focus World 2020 Innovator Awards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☆ 维科杯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年度激光行业激光元件配件及组件技术创新奖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57224"/>
            <a:ext cx="7886700" cy="610791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企业愿景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3050" y="2163962"/>
            <a:ext cx="6165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Arial Black" panose="020B0A04020102020204" pitchFamily="34" charset="0"/>
              </a:rPr>
              <a:t>成为国际一流光电子元器件公司</a:t>
            </a:r>
            <a:endParaRPr lang="en-US" altLang="zh-CN" sz="2000" b="1" dirty="0">
              <a:latin typeface="Arial Black" panose="020B0A04020102020204" pitchFamily="34" charset="0"/>
            </a:endParaRPr>
          </a:p>
          <a:p>
            <a:pPr algn="ctr"/>
            <a:r>
              <a:rPr lang="en-US" altLang="zh-CN" dirty="0"/>
              <a:t>To be a global leader in components for photonics industry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ags/tag1.xml><?xml version="1.0" encoding="utf-8"?>
<p:tagLst xmlns:p="http://schemas.openxmlformats.org/presentationml/2006/main">
  <p:tag name="ISPRING_PRESENTATION_TITLE" val="公司简介宣传推广介绍企业文化产品展示融资路演PPT"/>
  <p:tag name="ISPRING_ULTRA_SCORM_COURSE_ID" val="7540CC99-241B-48B1-9143-AD654B054A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Nmmmk4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ZpppO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mmmk6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2aaaT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2aaaT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2aaa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aaaT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2aaaT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26aaTjEOAp7qDAAARhkAABcAAAB1bml2ZXJzYWwvdW5pdmVyc2FsLnBuZ+1Z+VtTZ9o+QStY2ayfA7JPaYudkQAKDaCsosiHgIgssopUGEACAUIMEBKLCrYibXGIypJRJOwERLYECAiSyqoS1pCgRBJISCIcWUIgmcM4zi/f9f0Dc/HDud7z3uddnud+tve9zu1znq5qX+p8CQCAmtsZl/MAsEsTAJRuqOyBECJ2Wg9qYEnnXZ2B2iG9BaizO8rJwwkA6nP3bYZ/AfX3Jpy5mAQA6t3bD4wRX/4jAGiz3FycLlwLFbHDqqpBBWMJVzANIDorEo1MEr9D3XisslfZ+Xvv5/t/++P2E2vHw6fO/57wdLI0gUfnreHM6MOrk+MZlAfj1Y232iMdalMtY4fRIceSQsAoXPGx8WpcpJWHg2ITFCxONlRR6PKNzigSDpI2OPK0xgXdC8YDI1LCupgmmfo7DCD0BzU+v6+uNMswxF/V2g0Ah0dVlWFLrHh64z5I9oFK/SEmyoN9FgAIFxu7H5h1rD8u2gsA5lUp1iOD0IB5FRUAMPrOCPp+nwD1LyspAUD23h1wB9wBd8AdcAfcAXfAHXAH3AH/u8GoDOkc8SAAODo7Ql0LGAwAenZDNwrNA9B9yfHs/wvWG3/R4+Ww9Sx1a2Xc3+vEUo/gurJBADtDJiIWUkPQMkHKmEjUtAsg0Ae5NORVdCBTZEZpW+7zi+gMbBo7JMQQcRA0M6d9TUiwxoinBdDVBhm/WFqJjGeLkWkAAMfMpIOD38rIH1BM7bqmGhbvomnSVG/zbapXnmhmbAy2tAkONyM+nPdvprGKuamQGhrJYL64DRwaHQ/D415LJe1rHMESw9Dhw2LDcKgliS39OOI1LJEhONe4P2HBrfP9g2AkmpQz16GQy/bxcsAR2Uod4w+3YAZ5ziD9Q1cjCxsMHg8yWXLvK7sDmJRwfmQzrmkXY3kPUmhRjWebxfblstUnM2dmbI08Y4tGReImvnWMUcqLg/56qn1UqTtiOqH7FN83nSm1CjD1D0GPdi0k2qSUrOJunhSBQcjWuXQXphFuWmvuYWytjaU8pt22Bh3bakEx0LI6TMFy+Vi255q2zW1hQHNwXGxIhl1+rLyN4za5YkJET9pf2T0R2g4D/zDOfUapkT1hrV5sHrKvkK1/M3OVZWtE1UUHJrOSLli9rbweXDRGqA6K9MscRib4S6yHM5uo1e+XrTumJOClNg6O8rdyEjFz8ecXVIqA/3MHipQDHOof5Yanf+27a1k68tNfKW1Pc359BxHjTSlpCt9sQ7ZO8ZaucXwdN3VJwWKBz2kCzo80m0KpkJH/JUVHhYzKWi3R1HS1VF85o7xpBRQpX89a2ttDLxPnzeH8d4lsQ26FbJ2w1y93kmt3jjumH/Hp5T7aw+/3OiCYEYpZ3QbGru13N1oNygrydf9sQcK8ked4wTFL3xt32ldFcGnjIzhmnKI6KGqGKXmZt2F/g2BNtrgv5A0K9DlS/beeaoEM2vRiKGYmhxCgThby54za7sxloR6wlwv2zGfZnb6bpr+QWICcQSUPM0Lma3UJv4y+OyLbbM8qRRoOUNGr3vp90PpNu3sscrqCEfFNep2DMa8CwBfd9CqaRN5PmIfTVbKDMWwg+CqJbjm9sNoFyRI2SqoUrXb98HlWefd59SDy7KO7dpK7uKhmgfkTmymexJEp5ZqXHsUrX/brzz1J6FvPcC5CwGMD1vSz0bm/cUNdqYUEoOVEG+SQoth5e+FqN7Q0Cbe5xBBlnNmKgtUXvsEyXscNo76FeaMSJkiMaqeF9WVBnd5EvW4jKdbITlxANTv9DRNoFxO/bNuPNT4sSFZ9xkcLEnnXsWpTfHR+5vokGTJlbYkBkTWd725qxIGibHUTTdnLRu/6kBui8G1z9202i2TbyhZb8O3nHPV81Hp7OxfN+7tdb6Hm37wh93PfMztqT97oU7llQdkjightFzoMkegudrOXjyBmMBF1YfzxBWoXli1hS+fKx72JNo+/aTUVfs1rofK54YJToipKh+3HVvyEtJSGBOSoQofJwPjFI3Zr00l8/rjkNywnltLelLr80sQ/135jvrf/e7OO9VlpfzmJj/7fEL/BqpG5Ng8qzkI4NvkE6R7HTee05DTqr0im7m5gynjj8ioSfytAkCjc3CiypjQk38NZ6PFlmkpKE61i6USF1nMSXi5VkKRadPhAWZGYClsP0pdx2lPI6gW9RtTQbo0Ce9liQw7RJ95gdHMp7ZLU7WXzTEZagly7ML6EZdiALPLotdSYjT3nQEJwNIXkh2EoX584cILz8+2HvfIAxOjK6FFXNFNyUkXlEh/SuA4ZCEeQUqjCPW+Jo3wSntOBRJaQLcpND6qDWGMjnlOc2ioeMnAmyOikk6WJ+ZDOJZlXeJi1WPbDv3zNu+LDtn+AFl49Sp7qQHHCYRY8TK9tI/vgfuN/5D+yXJVQcZj/WZmYX31p+0lF6+qC3k3xs5EQBGAC+hNjAtVDGWVKK0lamnNFGI6NNV61MjYQoWIg6RuuN79cevzZ969FeVDYfgdaNkkPw7x7M/T6zdbCJ30dmRElLBPhf9TQAWkjnpDXFw6s15B15sccm+6Yl2MGYuUnOmtgCRfhx+BlBTwncJ15OR1/WbWOmGVVSsUd3bYSeWqMGteIW7ndFQ55cP5+88cVZOmBnMlapcfJsh/1YfW9xLCM1lRBRZm6gWaDLYWHFgJawuLcbmr0gMTzOOSYCYmw1x7cfZ0RhON7FFajndQOxTlumTRRsKmjMszz0jp9jRldE+SjP3uMF1/FMtk2Ukwly66J1gTWEe43NzBTBolWhtQLIB+bSVgnzd0bOn4XmWZ7UHnlUruUV+CvYffxlaCeYUDr3FqboVOXenU18vd/VXdxLV1vzCMiAzO1AKWJMM/3+KLaaPnuy6q/Z1l06pO+udP1MbEueITs9GFzbha1/mbZ7GBcyb+312FZdDR7K2qjFwuWJNh2zxeuHsYdPAleNUJRnPyZ2+ybhhnr4WhhTbOBi7PdOQ0QqlCGR3z6x2zZV2D4TxS0Tqd/2t4vnr6VIqO25jwcUwslQpZ65NpPf35P9Se+11H149Umo5/saJUjuu/gVB5dQCj3Co2pvMJP0MmKV6N9mZ169RPb50jm0yiGfpxlcsxkYBntyNt4Nlh/jFOjM3IifjOt8F+uGg+VdBfZ1IPKaPbbxn3ZqHVvj4hzIT4YlZHlpwwTDStThxcTfs0OUJooYFrO8HS07kYf0gR/UD+o0oiPCbu30Tp2iBWyZAWnLX5tJLB4Lcr12N3zRH6gxtYy+tDeAih5oqv8w3DolZcmpIS+to9v3JWzKlEtqdeFxWas+eLcrAqtP5bgnghFHegOudymqIyUYbtM/NVdLXhc7b1w7ZRpw6a7m5VRLegawBzOejBeBVuBPLs2t/JThApSTNdc9fsu8HO9NGLkE7dKA8mrblttJ36MDvbMOcbARigMEORbqUeYEY9ZhgUq2W44G2oHWKd6g5o0g1tj71oBE+VQ20zlF6dNwf5C7EC+GrhJ5ff/AEWC7cpjP7Pf2W2fU2beusLIswQZtl062AxD/LT4lx78nzQVN5FpkQh28kgXjZSkd2E/XLkQzWk7i9tMEjWOhz7TKzuJuMRzZoNXdNkgSmubc2cKXZ4q06EOU7fMobCJGnZQpNMMzytdTuxWQwRr7inVTcifS9ymjaYHSdT5H4ngyeNqnS8MsO9/W0Unh6Fll8ZqGigCClx/5VWpk+PZ3T1zFbrmSY/E0qc5YmnLvu14qk/iD+kLZZplHs0a27leUBDfEb22Xb6eHL9RAVGhlwCnK7/TJI/UfJ6K5xIvhLhC1vgo0F4XryQbolkOkJiuEroig7bF+kozbyOpmk0sn0kV1oCZgxtYG3qHSwh+CG1wLzE1eVcknGkX1uTNCEwZfpmXPM21gcFdFb1CsPQfn04NNi9n8oKUe6K3Wv6KxSxnathbax8x3RWeJ6TQM1ae7zN7lukDj4Oi5d2pzCvwZFZcc+MwMW5xo2SZuki9C6XxAEmLwqGnFC4l5XvN4gUd9/RXFGnWA2MwVKC7VU0tTUyN5Sqc7aquxBaJnxLwTAsibf1bXyL2K0aSUnDt6pZM86V2Asnh9uSLgqvbcqT/GtfAHSq2S/sQkp0maW9Wu/VuoYxkH0DOr0FT+5UAazVBzn3cnexk1RbKfl/Ws18Qk03q2U+rMF9h3h2WePppMtf+LHiVYxvS292t4ZCe8DfXwQMaQKe9tQeX1tMU0dmPkzWjnhBagtu2VlnKCnTqFnb8YpE/SEUDwCXS/z2mQ+fslD0A0Fk99W4AopwzBJ3H7/seL5RCBE09gMY0xGQdq1J42N+E3scqIssXjIxiNri5DlNffP5hMKTs4gEVP74AKmix/tBtAG42umdURXG2alQB+5PLQkRyv3YCNBtwO+XpUut86ad/AlBLAwQUAAIACADbpppOvOjcD0kAAABqAAAAGwAAAHVuaXZlcnNhbC91bml2ZXJzYWwucG5nLnhtbLOxr8jNUShLLSrOzM+zVTLUM1Cyt+PlsikoSi3LTC1XqACKGekZQICSQiUqtzwzpSTDVsnczAAhlpGamZ5RYqtkao4Q1AcaCQBQSwECAAAUAAIACADZpppOFQ6tKGQEAAAHEQAAHQAAAAAAAAABAAAAAAAAAAAAdW5pdmVyc2FsL2NvbW1vbl9tZXNzYWdlcy5sbmdQSwECAAAUAAIACADZpppOCH4LIykDAACGDAAAJwAAAAAAAAABAAAAAACfBAAAdW5pdmVyc2FsL2ZsYXNoX3B1Ymxpc2hpbmdfc2V0dGluZ3MueG1sUEsBAgAAFAACAAgA2aaaTrX8CWS6AgAAVQoAACEAAAAAAAAAAQAAAAAADQgAAHVuaXZlcnNhbC9mbGFzaF9za2luX3NldHRpbmdzLnhtbFBLAQIAABQAAgAIANmmmk4qlg9n/gIAAJcLAAAmAAAAAAAAAAEAAAAAAAYLAAB1bml2ZXJzYWwvaHRtbF9wdWJsaXNoaW5nX3NldHRpbmdzLnhtbFBLAQIAABQAAgAIANmmmk5ocVKRmgEAAB8GAAAfAAAAAAAAAAEAAAAAAEgOAAB1bml2ZXJzYWwvaHRtbF9za2luX3NldHRpbmdzLmpzUEsBAgAAFAACAAgA2aaaTj08L9HBAAAA5QEAABoAAAAAAAAAAQAAAAAAHxAAAHVuaXZlcnNhbC9pMThuX3ByZXNldHMueG1sUEsBAgAAFAACAAgA2aaaTpr5lmRrAAAAawAAABwAAAAAAAAAAQAAAAAAGBEAAHVuaXZlcnNhbC9sb2NhbF9zZXR0aW5ncy54bWxQSwECAAAUAAIACABElFdHI7RO+/sCAACwCAAAFAAAAAAAAAABAAAAAAC9EQAAdW5pdmVyc2FsL3BsYXllci54bWxQSwECAAAUAAIACADZpppOsIcj9GwBAAD3AgAAKQAAAAAAAAABAAAAAADqFAAAdW5pdmVyc2FsL3NraW5fY3VzdG9taXphdGlvbl9zZXR0aW5ncy54bWxQSwECAAAUAAIACADbpppOMQ4CnuoMAABGGQAAFwAAAAAAAAAAAAAAAACdFgAAdW5pdmVyc2FsL3VuaXZlcnNhbC5wbmdQSwECAAAUAAIACADbpppOvOjcD0kAAABqAAAAGwAAAAAAAAABAAAAAAC8IwAAdW5pdmVyc2FsL3VuaXZlcnNhbC5wbmcueG1sUEsFBgAAAAALAAsASQMAAD4kAAAAAA=="/>
  <p:tag name="KSO_WPP_MARK_KEY" val="1522742d-aec1-4e0b-a4b0-a23a11b2a853"/>
  <p:tag name="COMMONDATA" val="eyJoZGlkIjoiYjlmN2QzMTVhNzcyOWRkZjNmZmY2OWJjNTZmZGFiMjAifQ==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4579"/>
      </a:accent1>
      <a:accent2>
        <a:srgbClr val="C4C7CB"/>
      </a:accent2>
      <a:accent3>
        <a:srgbClr val="5D626A"/>
      </a:accent3>
      <a:accent4>
        <a:srgbClr val="004579"/>
      </a:accent4>
      <a:accent5>
        <a:srgbClr val="7F7F7F"/>
      </a:accent5>
      <a:accent6>
        <a:srgbClr val="7F7F7F"/>
      </a:accent6>
      <a:hlink>
        <a:srgbClr val="17365D"/>
      </a:hlink>
      <a:folHlink>
        <a:srgbClr val="005DA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3667</Words>
  <Application>WPS 演示</Application>
  <PresentationFormat>全屏显示(16:9)</PresentationFormat>
  <Paragraphs>385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Ebrima</vt:lpstr>
      <vt:lpstr>Lato Heavy</vt:lpstr>
      <vt:lpstr>Calibri</vt:lpstr>
      <vt:lpstr>华文楷体</vt:lpstr>
      <vt:lpstr>Times New Roman</vt:lpstr>
      <vt:lpstr>Arial Black</vt:lpstr>
      <vt:lpstr>Arial Unicode MS</vt:lpstr>
      <vt:lpstr>等线</vt:lpstr>
      <vt:lpstr>时尚中黑简体</vt:lpstr>
      <vt:lpstr>黑体</vt:lpstr>
      <vt:lpstr>Calibri Light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管理层团队</vt:lpstr>
      <vt:lpstr>管理层团队（续）</vt:lpstr>
      <vt:lpstr>公司现有厂房及未来三年厂房计划</vt:lpstr>
      <vt:lpstr>公司知识产权及荣誉</vt:lpstr>
      <vt:lpstr>企业愿景</vt:lpstr>
      <vt:lpstr>招聘岗位</vt:lpstr>
      <vt:lpstr>PowerPoint 演示文稿</vt:lpstr>
      <vt:lpstr>上岗证的考核</vt:lpstr>
      <vt:lpstr>PowerPoint 演示文稿</vt:lpstr>
      <vt:lpstr>PowerPoint 演示文稿</vt:lpstr>
      <vt:lpstr>后勤保障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公司简介宣传推广介绍企业文化产品展示融资路演PPT</dc:title>
  <dc:creator>PGOS</dc:creator>
  <cp:lastModifiedBy>千叶</cp:lastModifiedBy>
  <cp:revision>181</cp:revision>
  <dcterms:created xsi:type="dcterms:W3CDTF">2017-02-16T08:36:00Z</dcterms:created>
  <dcterms:modified xsi:type="dcterms:W3CDTF">2025-04-28T07:28:47Z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30F0C5209D77430C86E9B9C214DD1C69_13</vt:lpwstr>
  </property>
</Properties>
</file>